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5"/>
  </p:notesMasterIdLst>
  <p:sldIdLst>
    <p:sldId id="256" r:id="rId2"/>
    <p:sldId id="257" r:id="rId3"/>
    <p:sldId id="258" r:id="rId4"/>
    <p:sldId id="261" r:id="rId5"/>
    <p:sldId id="262" r:id="rId6"/>
    <p:sldId id="264" r:id="rId7"/>
    <p:sldId id="267" r:id="rId8"/>
    <p:sldId id="265" r:id="rId9"/>
    <p:sldId id="266" r:id="rId10"/>
    <p:sldId id="299" r:id="rId11"/>
    <p:sldId id="268" r:id="rId12"/>
    <p:sldId id="287" r:id="rId13"/>
    <p:sldId id="296" r:id="rId14"/>
    <p:sldId id="288" r:id="rId15"/>
    <p:sldId id="297" r:id="rId16"/>
    <p:sldId id="289" r:id="rId17"/>
    <p:sldId id="291" r:id="rId18"/>
    <p:sldId id="298" r:id="rId19"/>
    <p:sldId id="290" r:id="rId20"/>
    <p:sldId id="292" r:id="rId21"/>
    <p:sldId id="293" r:id="rId22"/>
    <p:sldId id="300" r:id="rId23"/>
    <p:sldId id="294" r:id="rId24"/>
    <p:sldId id="295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9" r:id="rId33"/>
    <p:sldId id="311" r:id="rId34"/>
    <p:sldId id="356" r:id="rId35"/>
    <p:sldId id="320" r:id="rId36"/>
    <p:sldId id="312" r:id="rId37"/>
    <p:sldId id="321" r:id="rId38"/>
    <p:sldId id="313" r:id="rId39"/>
    <p:sldId id="322" r:id="rId40"/>
    <p:sldId id="314" r:id="rId41"/>
    <p:sldId id="323" r:id="rId42"/>
    <p:sldId id="316" r:id="rId43"/>
    <p:sldId id="324" r:id="rId44"/>
    <p:sldId id="317" r:id="rId45"/>
    <p:sldId id="318" r:id="rId46"/>
    <p:sldId id="357" r:id="rId47"/>
    <p:sldId id="325" r:id="rId48"/>
    <p:sldId id="319" r:id="rId49"/>
    <p:sldId id="358" r:id="rId50"/>
    <p:sldId id="326" r:id="rId51"/>
    <p:sldId id="327" r:id="rId52"/>
    <p:sldId id="359" r:id="rId53"/>
    <p:sldId id="328" r:id="rId54"/>
    <p:sldId id="329" r:id="rId55"/>
    <p:sldId id="330" r:id="rId56"/>
    <p:sldId id="360" r:id="rId57"/>
    <p:sldId id="331" r:id="rId58"/>
    <p:sldId id="332" r:id="rId59"/>
    <p:sldId id="333" r:id="rId60"/>
    <p:sldId id="334" r:id="rId61"/>
    <p:sldId id="335" r:id="rId62"/>
    <p:sldId id="336" r:id="rId63"/>
    <p:sldId id="337" r:id="rId64"/>
    <p:sldId id="361" r:id="rId65"/>
    <p:sldId id="338" r:id="rId66"/>
    <p:sldId id="339" r:id="rId67"/>
    <p:sldId id="340" r:id="rId68"/>
    <p:sldId id="341" r:id="rId69"/>
    <p:sldId id="342" r:id="rId70"/>
    <p:sldId id="343" r:id="rId71"/>
    <p:sldId id="344" r:id="rId72"/>
    <p:sldId id="345" r:id="rId73"/>
    <p:sldId id="346" r:id="rId74"/>
    <p:sldId id="362" r:id="rId75"/>
    <p:sldId id="347" r:id="rId76"/>
    <p:sldId id="348" r:id="rId77"/>
    <p:sldId id="349" r:id="rId78"/>
    <p:sldId id="363" r:id="rId79"/>
    <p:sldId id="350" r:id="rId80"/>
    <p:sldId id="351" r:id="rId81"/>
    <p:sldId id="352" r:id="rId82"/>
    <p:sldId id="353" r:id="rId83"/>
    <p:sldId id="354" r:id="rId84"/>
    <p:sldId id="355" r:id="rId85"/>
    <p:sldId id="419" r:id="rId86"/>
    <p:sldId id="420" r:id="rId87"/>
    <p:sldId id="421" r:id="rId88"/>
    <p:sldId id="364" r:id="rId89"/>
    <p:sldId id="365" r:id="rId90"/>
    <p:sldId id="366" r:id="rId91"/>
    <p:sldId id="367" r:id="rId92"/>
    <p:sldId id="368" r:id="rId93"/>
    <p:sldId id="369" r:id="rId94"/>
    <p:sldId id="370" r:id="rId95"/>
    <p:sldId id="371" r:id="rId96"/>
    <p:sldId id="372" r:id="rId97"/>
    <p:sldId id="373" r:id="rId98"/>
    <p:sldId id="374" r:id="rId99"/>
    <p:sldId id="375" r:id="rId100"/>
    <p:sldId id="376" r:id="rId101"/>
    <p:sldId id="377" r:id="rId102"/>
    <p:sldId id="378" r:id="rId103"/>
    <p:sldId id="379" r:id="rId104"/>
    <p:sldId id="380" r:id="rId105"/>
    <p:sldId id="381" r:id="rId106"/>
    <p:sldId id="382" r:id="rId107"/>
    <p:sldId id="383" r:id="rId108"/>
    <p:sldId id="384" r:id="rId109"/>
    <p:sldId id="385" r:id="rId110"/>
    <p:sldId id="386" r:id="rId111"/>
    <p:sldId id="387" r:id="rId112"/>
    <p:sldId id="388" r:id="rId113"/>
    <p:sldId id="389" r:id="rId114"/>
    <p:sldId id="390" r:id="rId115"/>
    <p:sldId id="391" r:id="rId116"/>
    <p:sldId id="392" r:id="rId117"/>
    <p:sldId id="393" r:id="rId118"/>
    <p:sldId id="394" r:id="rId119"/>
    <p:sldId id="395" r:id="rId120"/>
    <p:sldId id="396" r:id="rId121"/>
    <p:sldId id="397" r:id="rId122"/>
    <p:sldId id="398" r:id="rId123"/>
    <p:sldId id="399" r:id="rId124"/>
    <p:sldId id="400" r:id="rId125"/>
    <p:sldId id="404" r:id="rId126"/>
    <p:sldId id="405" r:id="rId127"/>
    <p:sldId id="406" r:id="rId128"/>
    <p:sldId id="407" r:id="rId129"/>
    <p:sldId id="408" r:id="rId130"/>
    <p:sldId id="409" r:id="rId131"/>
    <p:sldId id="410" r:id="rId132"/>
    <p:sldId id="411" r:id="rId133"/>
    <p:sldId id="412" r:id="rId134"/>
    <p:sldId id="413" r:id="rId135"/>
    <p:sldId id="414" r:id="rId136"/>
    <p:sldId id="415" r:id="rId137"/>
    <p:sldId id="416" r:id="rId138"/>
    <p:sldId id="417" r:id="rId139"/>
    <p:sldId id="418" r:id="rId140"/>
    <p:sldId id="403" r:id="rId141"/>
    <p:sldId id="310" r:id="rId142"/>
    <p:sldId id="401" r:id="rId143"/>
    <p:sldId id="402" r:id="rId1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2ACA7-C965-49F4-BD52-40EF1940291C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C3137-0AD1-4C04-BB4C-75F744733CA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DFBB-366A-4106-9A65-2DDDA5CB14C2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DC289-400E-4CD5-BF61-56BB18A507C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ouli\Documents\Particular\Divinismo\Osvaldo%20Polidoro%20-%20V&#237;deo%2001%20(3).mp4" TargetMode="Externa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BR" dirty="0"/>
              <a:t>Encarnações de </a:t>
            </a:r>
            <a:br>
              <a:rPr lang="pt-BR" dirty="0"/>
            </a:br>
            <a:r>
              <a:rPr lang="pt-BR" sz="5300" b="1" dirty="0"/>
              <a:t>OSVALDO POLIDORO</a:t>
            </a:r>
            <a:endParaRPr lang="en-US" b="1" dirty="0"/>
          </a:p>
        </p:txBody>
      </p:sp>
      <p:pic>
        <p:nvPicPr>
          <p:cNvPr id="1026" name="Picture 2" descr="Foto do Pai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16832"/>
            <a:ext cx="2880320" cy="41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11560" y="6309320"/>
            <a:ext cx="81003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COMPILAÇÃO DE DADOS BIOGRÁFICOS DE VÁRIOS TIPOS DE FONTES: INTERNET, BIBLIOTECAS.</a:t>
            </a:r>
            <a:endParaRPr kumimoji="0" lang="pt-BR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sz="2400" b="1" dirty="0"/>
              <a:t>MANU</a:t>
            </a:r>
            <a:endParaRPr lang="en-US" sz="2400" b="1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491881" y="1196752"/>
            <a:ext cx="53285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É Brahma que diz ter ensinado o </a:t>
            </a:r>
            <a:r>
              <a:rPr lang="pt-BR" sz="2400" dirty="0" err="1"/>
              <a:t>dharma</a:t>
            </a:r>
            <a:r>
              <a:rPr lang="pt-BR" sz="2400" dirty="0"/>
              <a:t> a </a:t>
            </a:r>
            <a:r>
              <a:rPr lang="pt-BR" sz="2400" dirty="0" err="1"/>
              <a:t>Manu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b="1" dirty="0" err="1"/>
              <a:t>Manu</a:t>
            </a:r>
            <a:r>
              <a:rPr lang="pt-BR" sz="2400" b="1" dirty="0"/>
              <a:t> é encontrado no Veda (1200 AC), onde ele é descrito como Pai </a:t>
            </a:r>
            <a:r>
              <a:rPr lang="pt-BR" sz="2400" b="1" dirty="0" err="1"/>
              <a:t>Manu</a:t>
            </a:r>
            <a:r>
              <a:rPr lang="pt-BR" sz="2400" b="1" dirty="0"/>
              <a:t>, progenitor da raça humana.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Manu</a:t>
            </a:r>
            <a:r>
              <a:rPr lang="pt-BR" sz="2400" dirty="0"/>
              <a:t> também foi o primeiro rei e o primeiro a acender o fogo </a:t>
            </a:r>
            <a:r>
              <a:rPr lang="pt-BR" sz="2400" dirty="0" err="1"/>
              <a:t>sacrificial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Manu</a:t>
            </a:r>
            <a:r>
              <a:rPr lang="pt-BR" sz="2400" dirty="0"/>
              <a:t> declara que todas essas doutrinas que diferem do Veda que surgem e logo perecem são ineficazes e enganosas.</a:t>
            </a:r>
            <a:endParaRPr lang="en-US" sz="2400" dirty="0"/>
          </a:p>
        </p:txBody>
      </p:sp>
      <p:sp>
        <p:nvSpPr>
          <p:cNvPr id="5" name="Retângulo 4"/>
          <p:cNvSpPr/>
          <p:nvPr/>
        </p:nvSpPr>
        <p:spPr>
          <a:xfrm>
            <a:off x="3923928" y="548680"/>
            <a:ext cx="829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MANU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sz="2000" b="1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0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JOSÉ DE ANCHIETA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Tinha facilidade para idiomas e aprendeu a língua indígena a ponto de traduzir o </a:t>
            </a:r>
            <a:r>
              <a:rPr lang="pt-BR" sz="2400" dirty="0" err="1"/>
              <a:t>cateticismo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Tinha domínio sobre os animais e falava com eles na língua do Brasil e eles ouviam, e obedeciam.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Fazia demonstrações para adquirir confiabilidade, tipo serenar tempestades, que se levantasse da cama um padre moribundo, etc.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Vai a São Paulo e funda o Colégio São Paulo, simples e singelo.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1555 é rezada a primeira missa da fundação do colégio.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1556 é inaugurada a igreja</a:t>
            </a:r>
          </a:p>
        </p:txBody>
      </p:sp>
    </p:spTree>
  </p:cSld>
  <p:clrMapOvr>
    <a:masterClrMapping/>
  </p:clrMapOvr>
  <p:transition spd="slow" advClick="0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sz="2000" b="1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0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JOSÉ DE ANCHIETA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No Brasil foi </a:t>
            </a:r>
            <a:r>
              <a:rPr lang="en-US" sz="2400" dirty="0" err="1"/>
              <a:t>sacerdote</a:t>
            </a:r>
            <a:r>
              <a:rPr lang="en-US" sz="2400" dirty="0"/>
              <a:t>, </a:t>
            </a:r>
            <a:r>
              <a:rPr lang="en-US" sz="2400" dirty="0" err="1"/>
              <a:t>missionário</a:t>
            </a:r>
            <a:r>
              <a:rPr lang="en-US" sz="2400" dirty="0"/>
              <a:t>, professor, </a:t>
            </a:r>
            <a:r>
              <a:rPr lang="en-US" sz="2400" dirty="0" err="1"/>
              <a:t>epistológrafo</a:t>
            </a:r>
            <a:r>
              <a:rPr lang="en-US" sz="2400" dirty="0"/>
              <a:t>, </a:t>
            </a:r>
            <a:r>
              <a:rPr lang="en-US" sz="2400" dirty="0" err="1"/>
              <a:t>historiador</a:t>
            </a:r>
            <a:r>
              <a:rPr lang="en-US" sz="2400" dirty="0"/>
              <a:t>, </a:t>
            </a:r>
            <a:r>
              <a:rPr lang="en-US" sz="2400" dirty="0" err="1"/>
              <a:t>gramático</a:t>
            </a:r>
            <a:r>
              <a:rPr lang="en-US" sz="2400" dirty="0"/>
              <a:t>, </a:t>
            </a:r>
            <a:r>
              <a:rPr lang="en-US" sz="2400" dirty="0" err="1"/>
              <a:t>poeta</a:t>
            </a:r>
            <a:r>
              <a:rPr lang="en-US" sz="2400" dirty="0"/>
              <a:t>, </a:t>
            </a:r>
            <a:r>
              <a:rPr lang="en-US" sz="2400" dirty="0" err="1"/>
              <a:t>médico</a:t>
            </a:r>
            <a:r>
              <a:rPr lang="en-US" sz="2400" dirty="0"/>
              <a:t>, </a:t>
            </a:r>
            <a:r>
              <a:rPr lang="en-US" sz="2400" dirty="0" err="1"/>
              <a:t>enfermeiro</a:t>
            </a:r>
            <a:r>
              <a:rPr lang="en-US" sz="2400" dirty="0"/>
              <a:t>, </a:t>
            </a:r>
            <a:r>
              <a:rPr lang="en-US" sz="2400" dirty="0" err="1"/>
              <a:t>escritor</a:t>
            </a:r>
            <a:r>
              <a:rPr lang="en-US" sz="2400" dirty="0"/>
              <a:t>, </a:t>
            </a:r>
            <a:r>
              <a:rPr lang="en-US" sz="2400" dirty="0" err="1"/>
              <a:t>piloto</a:t>
            </a:r>
            <a:r>
              <a:rPr lang="en-US" sz="2400" dirty="0"/>
              <a:t>, </a:t>
            </a:r>
            <a:r>
              <a:rPr lang="en-US" sz="2400" dirty="0" err="1"/>
              <a:t>sobrevivente</a:t>
            </a:r>
            <a:r>
              <a:rPr lang="en-US" sz="2400" dirty="0"/>
              <a:t> de </a:t>
            </a:r>
            <a:r>
              <a:rPr lang="en-US" sz="2400" dirty="0" err="1"/>
              <a:t>naufráugio</a:t>
            </a:r>
            <a:r>
              <a:rPr lang="en-US" sz="2400" dirty="0"/>
              <a:t>, </a:t>
            </a:r>
            <a:r>
              <a:rPr lang="en-US" sz="2400" dirty="0" err="1"/>
              <a:t>teatrólogo</a:t>
            </a:r>
            <a:r>
              <a:rPr lang="en-US" sz="2400" dirty="0"/>
              <a:t> </a:t>
            </a:r>
            <a:r>
              <a:rPr lang="en-US" sz="2400" dirty="0" err="1"/>
              <a:t>polilíngues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Escreveu </a:t>
            </a:r>
            <a:r>
              <a:rPr lang="en-US" sz="2400" dirty="0"/>
              <a:t>a </a:t>
            </a:r>
            <a:r>
              <a:rPr lang="en-US" sz="2400" i="1" dirty="0" err="1"/>
              <a:t>primeira</a:t>
            </a:r>
            <a:r>
              <a:rPr lang="en-US" sz="2400" i="1" dirty="0"/>
              <a:t> </a:t>
            </a:r>
            <a:r>
              <a:rPr lang="en-US" sz="2400" i="1" dirty="0" err="1"/>
              <a:t>gramática</a:t>
            </a:r>
            <a:r>
              <a:rPr lang="en-US" sz="2400" i="1" dirty="0"/>
              <a:t> da </a:t>
            </a:r>
            <a:r>
              <a:rPr lang="en-US" sz="2400" i="1" dirty="0" err="1"/>
              <a:t>língua</a:t>
            </a:r>
            <a:r>
              <a:rPr lang="en-US" sz="2400" i="1" dirty="0"/>
              <a:t> </a:t>
            </a:r>
            <a:r>
              <a:rPr lang="en-US" sz="2400" i="1" dirty="0" err="1"/>
              <a:t>tupi</a:t>
            </a:r>
            <a:r>
              <a:rPr lang="en-US" sz="2400" dirty="0"/>
              <a:t> </a:t>
            </a:r>
            <a:r>
              <a:rPr lang="en-US" sz="2400" dirty="0" err="1"/>
              <a:t>terminada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1595.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escreveu </a:t>
            </a:r>
            <a:r>
              <a:rPr lang="pt-BR" sz="2400" i="1" dirty="0"/>
              <a:t>O Governo de Mem de Sá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Em</a:t>
            </a:r>
            <a:r>
              <a:rPr lang="en-US" sz="2400" dirty="0"/>
              <a:t> 1597, </a:t>
            </a:r>
            <a:r>
              <a:rPr lang="en-US" sz="2400" dirty="0" err="1"/>
              <a:t>uma</a:t>
            </a:r>
            <a:r>
              <a:rPr lang="en-US" sz="2400" dirty="0"/>
              <a:t> grave </a:t>
            </a:r>
            <a:r>
              <a:rPr lang="en-US" sz="2400" dirty="0" err="1"/>
              <a:t>moléstia</a:t>
            </a:r>
            <a:r>
              <a:rPr lang="en-US" sz="2400" dirty="0"/>
              <a:t> o </a:t>
            </a:r>
            <a:r>
              <a:rPr lang="en-US" sz="2400" dirty="0" err="1"/>
              <a:t>atingiu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Desencarnou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presença</a:t>
            </a:r>
            <a:r>
              <a:rPr lang="en-US" sz="2400" dirty="0"/>
              <a:t> de </a:t>
            </a:r>
            <a:r>
              <a:rPr lang="en-US" sz="2400" dirty="0" err="1"/>
              <a:t>outros</a:t>
            </a:r>
            <a:r>
              <a:rPr lang="en-US" sz="2400" dirty="0"/>
              <a:t> </a:t>
            </a:r>
            <a:r>
              <a:rPr lang="en-US" sz="2400" dirty="0" err="1"/>
              <a:t>cinco</a:t>
            </a:r>
            <a:r>
              <a:rPr lang="en-US" sz="2400" dirty="0"/>
              <a:t> padres </a:t>
            </a:r>
            <a:r>
              <a:rPr lang="en-US" sz="2400" dirty="0" err="1"/>
              <a:t>aos</a:t>
            </a:r>
            <a:r>
              <a:rPr lang="en-US" sz="2400" dirty="0"/>
              <a:t> 64 </a:t>
            </a:r>
            <a:r>
              <a:rPr lang="en-US" sz="2400" dirty="0" err="1"/>
              <a:t>anos</a:t>
            </a:r>
            <a:r>
              <a:rPr lang="en-US" sz="2400" dirty="0"/>
              <a:t>.</a:t>
            </a:r>
            <a:endParaRPr lang="pt-BR" sz="2400" dirty="0"/>
          </a:p>
        </p:txBody>
      </p:sp>
    </p:spTree>
  </p:cSld>
  <p:clrMapOvr>
    <a:masterClrMapping/>
  </p:clrMapOvr>
  <p:transition spd="slow" advClick="0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sz="2000" b="1" dirty="0"/>
              <a:t>VOLTAIRE</a:t>
            </a:r>
            <a:endParaRPr lang="en-US" sz="2000" b="1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0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VOLTAIRE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Nasceu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Paris, </a:t>
            </a:r>
            <a:r>
              <a:rPr lang="en-US" sz="2400" dirty="0" err="1"/>
              <a:t>em</a:t>
            </a:r>
            <a:r>
              <a:rPr lang="en-US" sz="2400" dirty="0"/>
              <a:t> 22 de </a:t>
            </a:r>
            <a:r>
              <a:rPr lang="en-US" sz="2400" dirty="0" err="1"/>
              <a:t>novembro</a:t>
            </a:r>
            <a:r>
              <a:rPr lang="en-US" sz="2400" dirty="0"/>
              <a:t> DE 1694.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Seu </a:t>
            </a:r>
            <a:r>
              <a:rPr lang="en-US" sz="2400" dirty="0" err="1"/>
              <a:t>nome</a:t>
            </a:r>
            <a:r>
              <a:rPr lang="en-US" sz="2400" dirty="0"/>
              <a:t> </a:t>
            </a:r>
            <a:r>
              <a:rPr lang="en-US" sz="2400" dirty="0" err="1"/>
              <a:t>verdadeiro</a:t>
            </a:r>
            <a:r>
              <a:rPr lang="en-US" sz="2400" dirty="0"/>
              <a:t> é François Marie </a:t>
            </a:r>
            <a:r>
              <a:rPr lang="en-US" sz="2400" dirty="0" err="1"/>
              <a:t>Arouet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Seu </a:t>
            </a:r>
            <a:r>
              <a:rPr lang="en-US" sz="2400" dirty="0" err="1"/>
              <a:t>pai</a:t>
            </a:r>
            <a:r>
              <a:rPr lang="en-US" sz="2400" dirty="0"/>
              <a:t> era </a:t>
            </a:r>
            <a:r>
              <a:rPr lang="en-US" sz="2400" dirty="0" err="1"/>
              <a:t>tabelião</a:t>
            </a:r>
            <a:r>
              <a:rPr lang="en-US" sz="2400" dirty="0"/>
              <a:t> e </a:t>
            </a:r>
            <a:r>
              <a:rPr lang="en-US" sz="2400" dirty="0" err="1"/>
              <a:t>possuía</a:t>
            </a:r>
            <a:r>
              <a:rPr lang="en-US" sz="2400" dirty="0"/>
              <a:t> </a:t>
            </a:r>
            <a:r>
              <a:rPr lang="en-US" sz="2400" dirty="0" err="1"/>
              <a:t>pequena</a:t>
            </a:r>
            <a:r>
              <a:rPr lang="en-US" sz="2400" dirty="0"/>
              <a:t> </a:t>
            </a:r>
            <a:r>
              <a:rPr lang="en-US" sz="2400" dirty="0" err="1"/>
              <a:t>fortuna</a:t>
            </a:r>
            <a:r>
              <a:rPr lang="en-US" sz="2400" dirty="0"/>
              <a:t>, </a:t>
            </a:r>
            <a:r>
              <a:rPr lang="en-US" sz="2400" dirty="0" err="1"/>
              <a:t>sendo</a:t>
            </a:r>
            <a:r>
              <a:rPr lang="en-US" sz="2400" dirty="0"/>
              <a:t> </a:t>
            </a:r>
            <a:r>
              <a:rPr lang="en-US" sz="2400" dirty="0" err="1"/>
              <a:t>também</a:t>
            </a:r>
            <a:r>
              <a:rPr lang="en-US" sz="2400" dirty="0"/>
              <a:t> </a:t>
            </a:r>
            <a:r>
              <a:rPr lang="en-US" sz="2400" dirty="0" err="1"/>
              <a:t>conselheiro</a:t>
            </a:r>
            <a:r>
              <a:rPr lang="en-US" sz="2400" dirty="0"/>
              <a:t> do </a:t>
            </a:r>
            <a:r>
              <a:rPr lang="en-US" sz="2400" dirty="0" err="1"/>
              <a:t>rei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Sua </a:t>
            </a:r>
            <a:r>
              <a:rPr lang="en-US" sz="2400" dirty="0" err="1"/>
              <a:t>mãe</a:t>
            </a:r>
            <a:r>
              <a:rPr lang="en-US" sz="2400" dirty="0"/>
              <a:t>, Marie-</a:t>
            </a:r>
            <a:r>
              <a:rPr lang="en-US" sz="2400" dirty="0" err="1"/>
              <a:t>Margherite</a:t>
            </a:r>
            <a:r>
              <a:rPr lang="en-US" sz="2400" dirty="0"/>
              <a:t> </a:t>
            </a:r>
            <a:r>
              <a:rPr lang="en-US" sz="2400" dirty="0" err="1"/>
              <a:t>Daumart</a:t>
            </a:r>
            <a:r>
              <a:rPr lang="en-US" sz="2400" dirty="0"/>
              <a:t>, </a:t>
            </a:r>
            <a:r>
              <a:rPr lang="en-US" sz="2400" dirty="0" err="1"/>
              <a:t>tinha</a:t>
            </a:r>
            <a:r>
              <a:rPr lang="en-US" sz="2400" dirty="0"/>
              <a:t> </a:t>
            </a:r>
            <a:r>
              <a:rPr lang="en-US" sz="2400" dirty="0" err="1"/>
              <a:t>origem</a:t>
            </a:r>
            <a:r>
              <a:rPr lang="en-US" sz="2400" dirty="0"/>
              <a:t> </a:t>
            </a:r>
            <a:r>
              <a:rPr lang="en-US" sz="2400" dirty="0" err="1"/>
              <a:t>aristocrática</a:t>
            </a:r>
            <a:r>
              <a:rPr lang="en-US" sz="2400" dirty="0"/>
              <a:t>; </a:t>
            </a:r>
            <a:r>
              <a:rPr lang="en-US" sz="2400" dirty="0" err="1"/>
              <a:t>desencarnou</a:t>
            </a:r>
            <a:r>
              <a:rPr lang="en-US" sz="2400" dirty="0"/>
              <a:t> </a:t>
            </a:r>
            <a:r>
              <a:rPr lang="en-US" sz="2400" dirty="0" err="1"/>
              <a:t>depois</a:t>
            </a:r>
            <a:r>
              <a:rPr lang="en-US" sz="2400" dirty="0"/>
              <a:t> do </a:t>
            </a:r>
            <a:r>
              <a:rPr lang="en-US" sz="2400" dirty="0" err="1"/>
              <a:t>parto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Teve</a:t>
            </a:r>
            <a:r>
              <a:rPr lang="en-US" sz="2400" dirty="0"/>
              <a:t> </a:t>
            </a:r>
            <a:r>
              <a:rPr lang="en-US" sz="2400" dirty="0" err="1"/>
              <a:t>saúde</a:t>
            </a:r>
            <a:r>
              <a:rPr lang="en-US" sz="2400" dirty="0"/>
              <a:t> </a:t>
            </a:r>
            <a:r>
              <a:rPr lang="en-US" sz="2400" dirty="0" err="1"/>
              <a:t>fraca</a:t>
            </a:r>
            <a:r>
              <a:rPr lang="en-US" sz="2400" dirty="0"/>
              <a:t> </a:t>
            </a:r>
            <a:r>
              <a:rPr lang="en-US" sz="2400" dirty="0" err="1"/>
              <a:t>durante</a:t>
            </a:r>
            <a:r>
              <a:rPr lang="en-US" sz="2400" dirty="0"/>
              <a:t> </a:t>
            </a:r>
            <a:r>
              <a:rPr lang="en-US" sz="2400" dirty="0" err="1"/>
              <a:t>toda</a:t>
            </a:r>
            <a:r>
              <a:rPr lang="en-US" sz="2400" dirty="0"/>
              <a:t> a </a:t>
            </a:r>
            <a:r>
              <a:rPr lang="en-US" sz="2400" dirty="0" err="1"/>
              <a:t>vida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Ficou</a:t>
            </a:r>
            <a:r>
              <a:rPr lang="en-US" sz="2400" dirty="0"/>
              <a:t> sob a </a:t>
            </a:r>
            <a:r>
              <a:rPr lang="en-US" sz="2400" dirty="0" err="1"/>
              <a:t>tutela</a:t>
            </a:r>
            <a:r>
              <a:rPr lang="en-US" sz="2400" dirty="0"/>
              <a:t> de um </a:t>
            </a:r>
            <a:r>
              <a:rPr lang="en-US" sz="2400" dirty="0" err="1"/>
              <a:t>abade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lhe</a:t>
            </a:r>
            <a:r>
              <a:rPr lang="en-US" sz="2400" dirty="0"/>
              <a:t> </a:t>
            </a:r>
            <a:r>
              <a:rPr lang="en-US" sz="2400" dirty="0" err="1"/>
              <a:t>mostrou</a:t>
            </a:r>
            <a:r>
              <a:rPr lang="en-US" sz="2400" dirty="0"/>
              <a:t> o </a:t>
            </a:r>
            <a:r>
              <a:rPr lang="en-US" sz="2400" dirty="0" err="1"/>
              <a:t>ceticismo</a:t>
            </a:r>
            <a:r>
              <a:rPr lang="en-US" sz="2400" dirty="0"/>
              <a:t> e as </a:t>
            </a:r>
            <a:r>
              <a:rPr lang="en-US" sz="2400" dirty="0" err="1"/>
              <a:t>orações</a:t>
            </a:r>
            <a:r>
              <a:rPr lang="en-US" sz="2400" dirty="0"/>
              <a:t> </a:t>
            </a:r>
            <a:r>
              <a:rPr lang="en-US" sz="2400" dirty="0" err="1"/>
              <a:t>religiosas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endParaRPr lang="pt-BR" sz="2400" dirty="0"/>
          </a:p>
        </p:txBody>
      </p:sp>
    </p:spTree>
  </p:cSld>
  <p:clrMapOvr>
    <a:masterClrMapping/>
  </p:clrMapOvr>
  <p:transition spd="slow" advClick="0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sz="2000" b="1" dirty="0"/>
              <a:t>VOLTAIRE</a:t>
            </a:r>
            <a:endParaRPr lang="en-US" sz="2000" b="1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0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VOLTAIRE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O pai de François achava que a literatura não rendia dinheiro nem prestígio. Queria que fosse o advogado do rei e o coloca num colégio jesuíta.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Ele</a:t>
            </a:r>
            <a:r>
              <a:rPr lang="en-US" sz="2400" dirty="0"/>
              <a:t> </a:t>
            </a:r>
            <a:r>
              <a:rPr lang="en-US" sz="2400" dirty="0" err="1"/>
              <a:t>discutia</a:t>
            </a:r>
            <a:r>
              <a:rPr lang="en-US" sz="2400" dirty="0"/>
              <a:t> </a:t>
            </a:r>
            <a:r>
              <a:rPr lang="en-US" sz="2400" dirty="0" err="1"/>
              <a:t>teologia</a:t>
            </a:r>
            <a:r>
              <a:rPr lang="en-US" sz="2400" dirty="0"/>
              <a:t> com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professores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Seu </a:t>
            </a:r>
            <a:r>
              <a:rPr lang="en-US" sz="2400" dirty="0" err="1"/>
              <a:t>padrinho</a:t>
            </a:r>
            <a:r>
              <a:rPr lang="en-US" sz="2400" dirty="0"/>
              <a:t> o </a:t>
            </a:r>
            <a:r>
              <a:rPr lang="en-US" sz="2400" dirty="0" err="1"/>
              <a:t>introduziu</a:t>
            </a:r>
            <a:r>
              <a:rPr lang="en-US" sz="2400" dirty="0"/>
              <a:t> </a:t>
            </a:r>
            <a:r>
              <a:rPr lang="en-US" sz="2400" dirty="0" err="1"/>
              <a:t>numa</a:t>
            </a:r>
            <a:r>
              <a:rPr lang="en-US" sz="2400" dirty="0"/>
              <a:t> </a:t>
            </a:r>
            <a:r>
              <a:rPr lang="en-US" sz="2400" dirty="0" err="1"/>
              <a:t>vida</a:t>
            </a:r>
            <a:r>
              <a:rPr lang="en-US" sz="2400" dirty="0"/>
              <a:t> </a:t>
            </a:r>
            <a:r>
              <a:rPr lang="en-US" sz="2400" dirty="0" err="1"/>
              <a:t>desregrada</a:t>
            </a:r>
            <a:r>
              <a:rPr lang="en-US" sz="2400" dirty="0"/>
              <a:t> e o </a:t>
            </a:r>
            <a:r>
              <a:rPr lang="en-US" sz="2400" dirty="0" err="1"/>
              <a:t>pai</a:t>
            </a:r>
            <a:r>
              <a:rPr lang="en-US" sz="2400" dirty="0"/>
              <a:t> dele </a:t>
            </a:r>
            <a:r>
              <a:rPr lang="en-US" sz="2400" dirty="0" err="1"/>
              <a:t>não</a:t>
            </a:r>
            <a:r>
              <a:rPr lang="en-US" sz="2400" dirty="0"/>
              <a:t> </a:t>
            </a:r>
            <a:r>
              <a:rPr lang="en-US" sz="2400" dirty="0" err="1"/>
              <a:t>aprovava</a:t>
            </a:r>
            <a:r>
              <a:rPr lang="en-US" sz="2400" dirty="0"/>
              <a:t> </a:t>
            </a:r>
            <a:r>
              <a:rPr lang="en-US" sz="2400" dirty="0" err="1"/>
              <a:t>isso</a:t>
            </a:r>
            <a:r>
              <a:rPr lang="en-US" sz="2400" dirty="0"/>
              <a:t> e o </a:t>
            </a:r>
            <a:r>
              <a:rPr lang="en-US" sz="2400" dirty="0" err="1"/>
              <a:t>enviou</a:t>
            </a:r>
            <a:r>
              <a:rPr lang="en-US" sz="2400" dirty="0"/>
              <a:t> a casa de </a:t>
            </a:r>
            <a:r>
              <a:rPr lang="en-US" sz="2400" dirty="0" err="1"/>
              <a:t>parentes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</a:t>
            </a:r>
            <a:r>
              <a:rPr lang="en-US" sz="2400" dirty="0" err="1"/>
              <a:t>ficar</a:t>
            </a:r>
            <a:r>
              <a:rPr lang="en-US" sz="2400" dirty="0"/>
              <a:t> </a:t>
            </a:r>
            <a:r>
              <a:rPr lang="en-US" sz="2400" dirty="0" err="1"/>
              <a:t>tipo</a:t>
            </a:r>
            <a:r>
              <a:rPr lang="en-US" sz="2400" dirty="0"/>
              <a:t> </a:t>
            </a:r>
            <a:r>
              <a:rPr lang="en-US" sz="2400" dirty="0" err="1"/>
              <a:t>aprisionado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Depois do colégio partiu em uma missão diplomática a Holanda, com pajem do </a:t>
            </a:r>
            <a:r>
              <a:rPr lang="en-US" sz="2400" dirty="0" err="1"/>
              <a:t>marquês</a:t>
            </a:r>
            <a:r>
              <a:rPr lang="en-US" sz="2400" dirty="0"/>
              <a:t> de </a:t>
            </a:r>
            <a:r>
              <a:rPr lang="en-US" sz="2400" dirty="0" err="1"/>
              <a:t>Châteauneut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Teve</a:t>
            </a:r>
            <a:r>
              <a:rPr lang="en-US" sz="2400" dirty="0"/>
              <a:t> </a:t>
            </a:r>
            <a:r>
              <a:rPr lang="en-US" sz="2400" dirty="0" err="1"/>
              <a:t>encontros</a:t>
            </a:r>
            <a:r>
              <a:rPr lang="en-US" sz="2400" dirty="0"/>
              <a:t> </a:t>
            </a:r>
            <a:r>
              <a:rPr lang="en-US" sz="2400" dirty="0" err="1"/>
              <a:t>amorosos</a:t>
            </a:r>
            <a:r>
              <a:rPr lang="en-US" sz="2400" dirty="0"/>
              <a:t> com </a:t>
            </a:r>
            <a:r>
              <a:rPr lang="en-US" sz="2400" dirty="0" err="1"/>
              <a:t>Olympe</a:t>
            </a:r>
            <a:r>
              <a:rPr lang="en-US" sz="2400" dirty="0"/>
              <a:t> </a:t>
            </a:r>
            <a:r>
              <a:rPr lang="en-US" sz="2400" dirty="0" err="1"/>
              <a:t>Runoyer</a:t>
            </a:r>
            <a:r>
              <a:rPr lang="en-US" sz="2400" dirty="0"/>
              <a:t> e </a:t>
            </a:r>
            <a:r>
              <a:rPr lang="en-US" sz="2400" dirty="0" err="1"/>
              <a:t>quando</a:t>
            </a:r>
            <a:r>
              <a:rPr lang="en-US" sz="2400" dirty="0"/>
              <a:t> </a:t>
            </a:r>
            <a:r>
              <a:rPr lang="en-US" sz="2400" dirty="0" err="1"/>
              <a:t>descoberto</a:t>
            </a:r>
            <a:r>
              <a:rPr lang="en-US" sz="2400" dirty="0"/>
              <a:t>, </a:t>
            </a: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mandado</a:t>
            </a:r>
            <a:r>
              <a:rPr lang="en-US" sz="2400" dirty="0"/>
              <a:t> de </a:t>
            </a:r>
            <a:r>
              <a:rPr lang="en-US" sz="2400" dirty="0" err="1"/>
              <a:t>volta</a:t>
            </a:r>
            <a:r>
              <a:rPr lang="en-US" sz="2400" dirty="0"/>
              <a:t> a casa de </a:t>
            </a:r>
            <a:r>
              <a:rPr lang="en-US" sz="2400" dirty="0" err="1"/>
              <a:t>seu</a:t>
            </a:r>
            <a:r>
              <a:rPr lang="en-US" sz="2400" dirty="0"/>
              <a:t> </a:t>
            </a:r>
            <a:r>
              <a:rPr lang="en-US" sz="2400" dirty="0" err="1"/>
              <a:t>pai</a:t>
            </a:r>
            <a:r>
              <a:rPr lang="en-US" sz="2400" dirty="0"/>
              <a:t>.</a:t>
            </a:r>
            <a:endParaRPr lang="pt-BR" sz="2400" dirty="0"/>
          </a:p>
        </p:txBody>
      </p:sp>
    </p:spTree>
  </p:cSld>
  <p:clrMapOvr>
    <a:masterClrMapping/>
  </p:clrMapOvr>
  <p:transition spd="slow" advClick="0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sz="2000" b="1" dirty="0"/>
              <a:t>VOLTAIRE</a:t>
            </a:r>
            <a:endParaRPr lang="en-US" sz="2000" b="1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0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VOLTAIRE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Na peça teatral “O Édipo” e no poema “</a:t>
            </a:r>
            <a:r>
              <a:rPr lang="pt-BR" sz="2400" dirty="0" err="1"/>
              <a:t>Henríada</a:t>
            </a:r>
            <a:r>
              <a:rPr lang="pt-BR" sz="2400" dirty="0"/>
              <a:t>” sobre Henrique IV faia anedotas sobre o regente que mandou prendê-lo na prisão parisiense por 1 ano.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Na Bastilha adota o nome de Voltaire.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Faz lucro com a peça O Édipo e vive com folga.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Volta a Holanda e briga com o duque de </a:t>
            </a:r>
            <a:r>
              <a:rPr lang="pt-BR" sz="2400" dirty="0" err="1"/>
              <a:t>Sully</a:t>
            </a:r>
            <a:r>
              <a:rPr lang="pt-BR" sz="2400" dirty="0"/>
              <a:t> e é obrigado a exilar-se e vai para Inglaterra.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Escreve sua primeira obra filosófica, que intitulou </a:t>
            </a:r>
            <a:r>
              <a:rPr lang="pt-BR" sz="2400" i="1" dirty="0"/>
              <a:t>Cartas Inglesas</a:t>
            </a:r>
            <a:r>
              <a:rPr lang="pt-BR" sz="2400" dirty="0"/>
              <a:t>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maior de suas obras posteriores – o </a:t>
            </a:r>
            <a:r>
              <a:rPr lang="pt-BR" sz="2400" i="1" dirty="0"/>
              <a:t>Dicionário Filosófico, </a:t>
            </a:r>
            <a:r>
              <a:rPr lang="pt-BR" sz="2400" i="1" dirty="0" err="1"/>
              <a:t>Candide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sz="2000" b="1" dirty="0"/>
              <a:t>VOLTAIRE</a:t>
            </a:r>
            <a:endParaRPr lang="en-US" sz="2000" b="1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0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VOLTAIRE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Começa a amar a marquesa de </a:t>
            </a:r>
            <a:r>
              <a:rPr lang="pt-BR" sz="2400" dirty="0" err="1"/>
              <a:t>Châtelet</a:t>
            </a:r>
            <a:r>
              <a:rPr lang="pt-BR" sz="2400" dirty="0"/>
              <a:t>, Emile de </a:t>
            </a:r>
            <a:r>
              <a:rPr lang="pt-BR" sz="2400" dirty="0" err="1"/>
              <a:t>Bretiul</a:t>
            </a:r>
            <a:r>
              <a:rPr lang="pt-BR" sz="2400" dirty="0"/>
              <a:t>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Com Emile, </a:t>
            </a:r>
            <a:r>
              <a:rPr lang="en-US" sz="2400" dirty="0" err="1"/>
              <a:t>aprofundou</a:t>
            </a:r>
            <a:r>
              <a:rPr lang="en-US" sz="2400" dirty="0"/>
              <a:t>-se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física</a:t>
            </a:r>
            <a:r>
              <a:rPr lang="en-US" sz="2400" dirty="0"/>
              <a:t>, </a:t>
            </a:r>
            <a:r>
              <a:rPr lang="en-US" sz="2400" dirty="0" err="1"/>
              <a:t>metafísica</a:t>
            </a:r>
            <a:r>
              <a:rPr lang="en-US" sz="2400" dirty="0"/>
              <a:t>, </a:t>
            </a:r>
            <a:r>
              <a:rPr lang="en-US" sz="2400" dirty="0" err="1"/>
              <a:t>estudos</a:t>
            </a:r>
            <a:r>
              <a:rPr lang="en-US" sz="2400" dirty="0"/>
              <a:t> </a:t>
            </a:r>
            <a:r>
              <a:rPr lang="en-US" sz="2400" dirty="0" err="1"/>
              <a:t>bíblicos</a:t>
            </a:r>
            <a:r>
              <a:rPr lang="en-US" sz="2400" dirty="0"/>
              <a:t> e </a:t>
            </a:r>
            <a:r>
              <a:rPr lang="en-US" sz="2400" dirty="0" err="1"/>
              <a:t>história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1745, Voltaire e a marquesa vão para Paris.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Ele</a:t>
            </a:r>
            <a:r>
              <a:rPr lang="en-US" sz="2400" dirty="0"/>
              <a:t> é </a:t>
            </a:r>
            <a:r>
              <a:rPr lang="en-US" sz="2400" dirty="0" err="1"/>
              <a:t>convidado</a:t>
            </a:r>
            <a:r>
              <a:rPr lang="en-US" sz="2400" dirty="0"/>
              <a:t> a ser professor de </a:t>
            </a:r>
            <a:r>
              <a:rPr lang="en-US" sz="2400" dirty="0" err="1"/>
              <a:t>francês</a:t>
            </a:r>
            <a:r>
              <a:rPr lang="en-US" sz="2400" dirty="0"/>
              <a:t> do </a:t>
            </a:r>
            <a:r>
              <a:rPr lang="en-US" sz="2400" dirty="0" err="1"/>
              <a:t>monarca</a:t>
            </a:r>
            <a:r>
              <a:rPr lang="en-US" sz="2400" dirty="0"/>
              <a:t> a </a:t>
            </a:r>
            <a:r>
              <a:rPr lang="en-US" sz="2400" dirty="0" err="1"/>
              <a:t>convite</a:t>
            </a:r>
            <a:r>
              <a:rPr lang="en-US" sz="2400" dirty="0"/>
              <a:t> de </a:t>
            </a:r>
            <a:r>
              <a:rPr lang="en-US" sz="2400" dirty="0" err="1"/>
              <a:t>Frederico</a:t>
            </a:r>
            <a:r>
              <a:rPr lang="en-US" sz="2400" dirty="0"/>
              <a:t> II da </a:t>
            </a:r>
            <a:r>
              <a:rPr lang="en-US" sz="2400" dirty="0" err="1"/>
              <a:t>Prússia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Polemiza com o presidente da academia de Berlim sobre teorias de Newton e tem que sair de Prússia, indo a Frankfurt.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Volta a França, mas é proibido de entrar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Vai a Bélgica.</a:t>
            </a:r>
          </a:p>
        </p:txBody>
      </p:sp>
    </p:spTree>
  </p:cSld>
  <p:clrMapOvr>
    <a:masterClrMapping/>
  </p:clrMapOvr>
  <p:transition spd="slow" advClick="0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sz="2000" b="1" dirty="0"/>
              <a:t>VOLTAIRE</a:t>
            </a:r>
            <a:endParaRPr lang="en-US" sz="2000" b="1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0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VOLTAIRE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1) Existe um Deus único que criou o Universo e estabeleceu as leis naturais que o regem;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2) Deus não </a:t>
            </a:r>
            <a:r>
              <a:rPr lang="pt-BR" sz="2400" dirty="0" err="1"/>
              <a:t>intervem</a:t>
            </a:r>
            <a:r>
              <a:rPr lang="pt-BR" sz="2400" dirty="0"/>
              <a:t> nos negócios do homem, neste mundo;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3) Não se suborna Deus através de simulacros, rituais, </a:t>
            </a:r>
            <a:r>
              <a:rPr lang="pt-BR" sz="2400" dirty="0" err="1"/>
              <a:t>etc</a:t>
            </a:r>
            <a:r>
              <a:rPr lang="pt-BR" sz="2400" dirty="0"/>
              <a:t>;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4) O homem é dotado de livre arbítrio, não há predestinação.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Voltaire foi um defensor da justiça.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i="1" dirty="0"/>
              <a:t>“O Preço da Justiça”</a:t>
            </a:r>
            <a:r>
              <a:rPr lang="pt-BR" sz="2400" dirty="0"/>
              <a:t> é uma as últimas obras de Voltaire, escrita em 1777.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Aos</a:t>
            </a:r>
            <a:r>
              <a:rPr lang="en-US" sz="2400" dirty="0"/>
              <a:t> 83 </a:t>
            </a:r>
            <a:r>
              <a:rPr lang="en-US" sz="2400" dirty="0" err="1"/>
              <a:t>anos</a:t>
            </a:r>
            <a:r>
              <a:rPr lang="en-US" sz="2400" dirty="0"/>
              <a:t> </a:t>
            </a:r>
            <a:r>
              <a:rPr lang="en-US" sz="2400" dirty="0" err="1"/>
              <a:t>viajou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Paris e </a:t>
            </a:r>
            <a:r>
              <a:rPr lang="en-US" sz="2400" dirty="0" err="1"/>
              <a:t>teve</a:t>
            </a:r>
            <a:r>
              <a:rPr lang="en-US" sz="2400" dirty="0"/>
              <a:t>  </a:t>
            </a:r>
            <a:r>
              <a:rPr lang="en-US" sz="2400" dirty="0" err="1"/>
              <a:t>calorosa</a:t>
            </a:r>
            <a:r>
              <a:rPr lang="en-US" sz="2400" dirty="0"/>
              <a:t> </a:t>
            </a:r>
            <a:r>
              <a:rPr lang="en-US" sz="2400" dirty="0" err="1"/>
              <a:t>recepção</a:t>
            </a:r>
            <a:r>
              <a:rPr lang="en-US" sz="2400" dirty="0"/>
              <a:t>.</a:t>
            </a:r>
            <a:r>
              <a:rPr lang="pt-BR" sz="2400" dirty="0"/>
              <a:t>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sz="2000" b="1" dirty="0"/>
              <a:t>VOLTAIRE</a:t>
            </a:r>
            <a:endParaRPr lang="en-US" sz="2000" b="1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0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VOLTAIRE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Em 30 de março é seu dia de apoteose com sessão de honra na Academia e representação triunfal da tragédia </a:t>
            </a:r>
            <a:r>
              <a:rPr lang="pt-BR" sz="2400" dirty="0" err="1"/>
              <a:t>Irène</a:t>
            </a:r>
            <a:r>
              <a:rPr lang="pt-BR" sz="2400" dirty="0"/>
              <a:t>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7 de abril é recebido </a:t>
            </a:r>
            <a:r>
              <a:rPr lang="pt-BR" sz="2400" dirty="0" err="1"/>
              <a:t>maçon</a:t>
            </a:r>
            <a:r>
              <a:rPr lang="pt-BR" sz="2400" dirty="0"/>
              <a:t> na loja doas </a:t>
            </a:r>
            <a:r>
              <a:rPr lang="pt-BR" sz="2400" dirty="0" err="1"/>
              <a:t>Neuf-Soers</a:t>
            </a:r>
            <a:r>
              <a:rPr lang="pt-BR" sz="2400" dirty="0"/>
              <a:t>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Desencarna</a:t>
            </a:r>
            <a:r>
              <a:rPr lang="en-US" sz="2400" dirty="0"/>
              <a:t> no </a:t>
            </a:r>
            <a:r>
              <a:rPr lang="en-US" sz="2400" dirty="0" err="1"/>
              <a:t>dia</a:t>
            </a:r>
            <a:r>
              <a:rPr lang="en-US" sz="2400" dirty="0"/>
              <a:t> 30 de </a:t>
            </a:r>
            <a:r>
              <a:rPr lang="en-US" sz="2400" dirty="0" err="1"/>
              <a:t>maio</a:t>
            </a:r>
            <a:r>
              <a:rPr lang="en-US" sz="2400" dirty="0"/>
              <a:t> e, </a:t>
            </a:r>
            <a:r>
              <a:rPr lang="en-US" sz="2400" dirty="0" err="1"/>
              <a:t>apesar</a:t>
            </a:r>
            <a:r>
              <a:rPr lang="en-US" sz="2400" dirty="0"/>
              <a:t> as </a:t>
            </a:r>
            <a:r>
              <a:rPr lang="en-US" sz="2400" dirty="0" err="1"/>
              <a:t>interdições</a:t>
            </a:r>
            <a:r>
              <a:rPr lang="en-US" sz="2400" dirty="0"/>
              <a:t>, é </a:t>
            </a:r>
            <a:r>
              <a:rPr lang="en-US" sz="2400" dirty="0" err="1"/>
              <a:t>enterrado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terra </a:t>
            </a:r>
            <a:r>
              <a:rPr lang="en-US" sz="2400" dirty="0" err="1"/>
              <a:t>cristã</a:t>
            </a:r>
            <a:r>
              <a:rPr lang="en-US" sz="2400" dirty="0"/>
              <a:t>,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abadia</a:t>
            </a:r>
            <a:r>
              <a:rPr lang="en-US" sz="2400" dirty="0"/>
              <a:t> de </a:t>
            </a:r>
            <a:r>
              <a:rPr lang="en-US" sz="2400" dirty="0" err="1"/>
              <a:t>Scellières</a:t>
            </a:r>
            <a:r>
              <a:rPr lang="en-US" sz="2400" dirty="0"/>
              <a:t>, </a:t>
            </a:r>
            <a:r>
              <a:rPr lang="en-US" sz="2400" dirty="0" err="1"/>
              <a:t>em</a:t>
            </a:r>
            <a:r>
              <a:rPr lang="en-US" sz="2400" dirty="0"/>
              <a:t> Champagne..</a:t>
            </a:r>
            <a:r>
              <a:rPr lang="pt-BR" sz="2400" dirty="0"/>
              <a:t>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Sua Tarefa: “</a:t>
            </a:r>
            <a:r>
              <a:rPr lang="pt-BR" sz="2400" i="1" dirty="0"/>
              <a:t>Consolidação”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Hyppolyte</a:t>
            </a:r>
            <a:r>
              <a:rPr lang="en-US" sz="2400" dirty="0"/>
              <a:t> Leon </a:t>
            </a:r>
            <a:r>
              <a:rPr lang="en-US" sz="2400" dirty="0" err="1"/>
              <a:t>Denizard</a:t>
            </a:r>
            <a:r>
              <a:rPr lang="en-US" sz="2400" dirty="0"/>
              <a:t> </a:t>
            </a:r>
            <a:r>
              <a:rPr lang="en-US" sz="2400" dirty="0" err="1"/>
              <a:t>Rivail</a:t>
            </a:r>
            <a:r>
              <a:rPr lang="en-US" sz="2400" dirty="0"/>
              <a:t>, </a:t>
            </a:r>
            <a:r>
              <a:rPr lang="en-US" sz="2400" dirty="0" err="1"/>
              <a:t>este</a:t>
            </a:r>
            <a:r>
              <a:rPr lang="en-US" sz="2400" dirty="0"/>
              <a:t> </a:t>
            </a:r>
            <a:r>
              <a:rPr lang="en-US" sz="2400" dirty="0" err="1"/>
              <a:t>foi</a:t>
            </a:r>
            <a:r>
              <a:rPr lang="en-US" sz="2400" dirty="0"/>
              <a:t> o </a:t>
            </a:r>
            <a:r>
              <a:rPr lang="en-US" sz="2400" dirty="0" err="1"/>
              <a:t>nome</a:t>
            </a:r>
            <a:r>
              <a:rPr lang="en-US" sz="2400" dirty="0"/>
              <a:t> civil de Allan </a:t>
            </a:r>
            <a:r>
              <a:rPr lang="en-US" sz="2400" dirty="0" err="1"/>
              <a:t>Kardec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Nascido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3 de </a:t>
            </a:r>
            <a:r>
              <a:rPr lang="en-US" sz="2400" dirty="0" err="1"/>
              <a:t>outubro</a:t>
            </a:r>
            <a:r>
              <a:rPr lang="en-US" sz="2400" dirty="0"/>
              <a:t> de 1804, </a:t>
            </a:r>
            <a:r>
              <a:rPr lang="en-US" sz="2400" dirty="0" err="1"/>
              <a:t>em</a:t>
            </a:r>
            <a:r>
              <a:rPr lang="en-US" sz="2400" dirty="0"/>
              <a:t> Lion, </a:t>
            </a:r>
            <a:r>
              <a:rPr lang="en-US" sz="2400" dirty="0" err="1"/>
              <a:t>França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Rivail</a:t>
            </a:r>
            <a:r>
              <a:rPr lang="en-US" sz="2400" dirty="0"/>
              <a:t> </a:t>
            </a: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lingüista</a:t>
            </a:r>
            <a:r>
              <a:rPr lang="en-US" sz="2400" dirty="0"/>
              <a:t>, </a:t>
            </a:r>
            <a:r>
              <a:rPr lang="en-US" sz="2400" dirty="0" err="1"/>
              <a:t>conhecendo</a:t>
            </a:r>
            <a:r>
              <a:rPr lang="en-US" sz="2400" dirty="0"/>
              <a:t> a </a:t>
            </a:r>
            <a:r>
              <a:rPr lang="en-US" sz="2400" dirty="0" err="1"/>
              <a:t>fundo</a:t>
            </a:r>
            <a:r>
              <a:rPr lang="en-US" sz="2400" dirty="0"/>
              <a:t> o </a:t>
            </a:r>
            <a:r>
              <a:rPr lang="en-US" sz="2400" dirty="0" err="1"/>
              <a:t>alemão</a:t>
            </a:r>
            <a:r>
              <a:rPr lang="en-US" sz="2400" dirty="0"/>
              <a:t>, </a:t>
            </a:r>
            <a:r>
              <a:rPr lang="en-US" sz="2400" dirty="0" err="1"/>
              <a:t>inglês</a:t>
            </a:r>
            <a:r>
              <a:rPr lang="en-US" sz="2400" dirty="0"/>
              <a:t>, </a:t>
            </a:r>
            <a:r>
              <a:rPr lang="en-US" sz="2400" dirty="0" err="1"/>
              <a:t>italiano</a:t>
            </a:r>
            <a:r>
              <a:rPr lang="en-US" sz="2400" dirty="0"/>
              <a:t> e </a:t>
            </a:r>
            <a:r>
              <a:rPr lang="en-US" sz="2400" dirty="0" err="1"/>
              <a:t>espanhol</a:t>
            </a:r>
            <a:r>
              <a:rPr lang="en-US" sz="2400" dirty="0"/>
              <a:t>, </a:t>
            </a:r>
            <a:r>
              <a:rPr lang="en-US" sz="2400" dirty="0" err="1"/>
              <a:t>tendo</a:t>
            </a:r>
            <a:r>
              <a:rPr lang="en-US" sz="2400" dirty="0"/>
              <a:t> </a:t>
            </a:r>
            <a:r>
              <a:rPr lang="en-US" sz="2400" dirty="0" err="1"/>
              <a:t>também</a:t>
            </a:r>
            <a:r>
              <a:rPr lang="en-US" sz="2400" dirty="0"/>
              <a:t> </a:t>
            </a:r>
            <a:r>
              <a:rPr lang="en-US" sz="2400" dirty="0" err="1"/>
              <a:t>conhecimento</a:t>
            </a:r>
            <a:r>
              <a:rPr lang="en-US" sz="2400" dirty="0"/>
              <a:t> do </a:t>
            </a:r>
            <a:r>
              <a:rPr lang="en-US" sz="2400" dirty="0" err="1"/>
              <a:t>holandês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Fundou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Paris um </a:t>
            </a:r>
            <a:r>
              <a:rPr lang="en-US" sz="2400" dirty="0" err="1"/>
              <a:t>instituto</a:t>
            </a:r>
            <a:r>
              <a:rPr lang="en-US" sz="2400" dirty="0"/>
              <a:t> </a:t>
            </a:r>
            <a:r>
              <a:rPr lang="en-US" sz="2400" dirty="0" err="1"/>
              <a:t>semelhante</a:t>
            </a:r>
            <a:r>
              <a:rPr lang="en-US" sz="2400" dirty="0"/>
              <a:t> </a:t>
            </a:r>
            <a:r>
              <a:rPr lang="en-US" sz="2400" dirty="0" err="1"/>
              <a:t>ao</a:t>
            </a:r>
            <a:r>
              <a:rPr lang="en-US" sz="2400" dirty="0"/>
              <a:t> de Pestalozzi (</a:t>
            </a:r>
            <a:r>
              <a:rPr lang="en-US" sz="2400" dirty="0" err="1"/>
              <a:t>seu</a:t>
            </a:r>
            <a:r>
              <a:rPr lang="en-US" sz="2400" dirty="0"/>
              <a:t> professor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Suiça</a:t>
            </a:r>
            <a:r>
              <a:rPr lang="en-US" sz="2400" dirty="0"/>
              <a:t>), </a:t>
            </a:r>
            <a:r>
              <a:rPr lang="en-US" sz="2400" dirty="0" err="1"/>
              <a:t>tendo</a:t>
            </a:r>
            <a:r>
              <a:rPr lang="en-US" sz="2400" dirty="0"/>
              <a:t> </a:t>
            </a:r>
            <a:r>
              <a:rPr lang="en-US" sz="2400" dirty="0" err="1"/>
              <a:t>como</a:t>
            </a:r>
            <a:r>
              <a:rPr lang="en-US" sz="2400" dirty="0"/>
              <a:t> </a:t>
            </a:r>
            <a:r>
              <a:rPr lang="en-US" sz="2400" dirty="0" err="1"/>
              <a:t>sócio</a:t>
            </a:r>
            <a:r>
              <a:rPr lang="en-US" sz="2400" dirty="0"/>
              <a:t> um de </a:t>
            </a:r>
            <a:r>
              <a:rPr lang="en-US" sz="2400" dirty="0" err="1"/>
              <a:t>seus</a:t>
            </a:r>
            <a:r>
              <a:rPr lang="en-US" sz="2400" dirty="0"/>
              <a:t> </a:t>
            </a:r>
            <a:r>
              <a:rPr lang="en-US" sz="2400" dirty="0" err="1"/>
              <a:t>tios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Com 20 </a:t>
            </a:r>
            <a:r>
              <a:rPr lang="en-US" sz="2400" dirty="0" err="1"/>
              <a:t>anos</a:t>
            </a:r>
            <a:r>
              <a:rPr lang="en-US" sz="2400" dirty="0"/>
              <a:t> </a:t>
            </a:r>
            <a:r>
              <a:rPr lang="en-US" sz="2400" dirty="0" err="1"/>
              <a:t>Rivail</a:t>
            </a:r>
            <a:r>
              <a:rPr lang="en-US" sz="2400" dirty="0"/>
              <a:t> </a:t>
            </a:r>
            <a:r>
              <a:rPr lang="en-US" sz="2400" dirty="0" err="1"/>
              <a:t>lança</a:t>
            </a:r>
            <a:r>
              <a:rPr lang="en-US" sz="2400" dirty="0"/>
              <a:t> </a:t>
            </a:r>
            <a:r>
              <a:rPr lang="en-US" sz="2400" dirty="0" err="1"/>
              <a:t>seu</a:t>
            </a:r>
            <a:r>
              <a:rPr lang="en-US" sz="2400" dirty="0"/>
              <a:t> </a:t>
            </a:r>
            <a:r>
              <a:rPr lang="en-US" sz="2400" dirty="0" err="1"/>
              <a:t>primeiro</a:t>
            </a:r>
            <a:r>
              <a:rPr lang="en-US" sz="2400" dirty="0"/>
              <a:t> </a:t>
            </a:r>
            <a:r>
              <a:rPr lang="en-US" sz="2400" dirty="0" err="1"/>
              <a:t>livro</a:t>
            </a:r>
            <a:r>
              <a:rPr lang="en-US" sz="2400" dirty="0"/>
              <a:t>: </a:t>
            </a:r>
            <a:r>
              <a:rPr lang="en-US" sz="2400" i="1" dirty="0"/>
              <a:t>“</a:t>
            </a:r>
            <a:r>
              <a:rPr lang="en-US" sz="2400" i="1" dirty="0" err="1"/>
              <a:t>Curso</a:t>
            </a:r>
            <a:r>
              <a:rPr lang="en-US" sz="2400" i="1" dirty="0"/>
              <a:t> </a:t>
            </a:r>
            <a:r>
              <a:rPr lang="en-US" sz="2400" i="1" dirty="0" err="1"/>
              <a:t>Prático</a:t>
            </a:r>
            <a:r>
              <a:rPr lang="en-US" sz="2400" i="1" dirty="0"/>
              <a:t> de </a:t>
            </a:r>
            <a:r>
              <a:rPr lang="en-US" sz="2400" i="1" dirty="0" err="1"/>
              <a:t>Aritmética</a:t>
            </a:r>
            <a:r>
              <a:rPr lang="en-US" sz="2400" i="1" dirty="0"/>
              <a:t>, </a:t>
            </a:r>
            <a:r>
              <a:rPr lang="en-US" sz="2400" i="1" dirty="0" err="1"/>
              <a:t>segundo</a:t>
            </a:r>
            <a:r>
              <a:rPr lang="en-US" sz="2400" i="1" dirty="0"/>
              <a:t> o </a:t>
            </a:r>
            <a:r>
              <a:rPr lang="en-US" sz="2400" i="1" dirty="0" err="1"/>
              <a:t>Método</a:t>
            </a:r>
            <a:r>
              <a:rPr lang="en-US" sz="2400" i="1" dirty="0"/>
              <a:t> de Pestalozzi, com </a:t>
            </a:r>
            <a:r>
              <a:rPr lang="en-US" sz="2400" i="1" dirty="0" err="1"/>
              <a:t>modificações</a:t>
            </a:r>
            <a:r>
              <a:rPr lang="en-US" sz="2400" i="1" dirty="0"/>
              <a:t>”.</a:t>
            </a:r>
            <a:r>
              <a:rPr lang="en-US" sz="2400" dirty="0"/>
              <a:t> </a:t>
            </a:r>
          </a:p>
        </p:txBody>
      </p:sp>
    </p:spTree>
  </p:cSld>
  <p:clrMapOvr>
    <a:masterClrMapping/>
  </p:clrMapOvr>
  <p:transition spd="slow" advClick="0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Em</a:t>
            </a:r>
            <a:r>
              <a:rPr lang="en-US" sz="2400" dirty="0"/>
              <a:t> 1830 </a:t>
            </a:r>
            <a:r>
              <a:rPr lang="en-US" sz="2400" dirty="0" err="1"/>
              <a:t>já</a:t>
            </a:r>
            <a:r>
              <a:rPr lang="en-US" sz="2400" dirty="0"/>
              <a:t> era </a:t>
            </a:r>
            <a:r>
              <a:rPr lang="en-US" sz="2400" dirty="0" err="1"/>
              <a:t>médico</a:t>
            </a:r>
            <a:r>
              <a:rPr lang="en-US" sz="2400" dirty="0"/>
              <a:t>, </a:t>
            </a:r>
            <a:r>
              <a:rPr lang="en-US" sz="2400" dirty="0" err="1"/>
              <a:t>doutorou</a:t>
            </a:r>
            <a:r>
              <a:rPr lang="en-US" sz="2400" dirty="0"/>
              <a:t>-se </a:t>
            </a:r>
            <a:r>
              <a:rPr lang="en-US" sz="2400" dirty="0" err="1"/>
              <a:t>aos</a:t>
            </a:r>
            <a:r>
              <a:rPr lang="en-US" sz="2400" dirty="0"/>
              <a:t> 24 </a:t>
            </a:r>
            <a:r>
              <a:rPr lang="en-US" sz="2400" dirty="0" err="1"/>
              <a:t>anos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Fundou e dirigiu em Paris uma Escola do Primeiro Grau (1825)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Seu </a:t>
            </a:r>
            <a:r>
              <a:rPr lang="en-US" sz="2400" dirty="0" err="1"/>
              <a:t>tio</a:t>
            </a:r>
            <a:r>
              <a:rPr lang="en-US" sz="2400" dirty="0"/>
              <a:t> (</a:t>
            </a:r>
            <a:r>
              <a:rPr lang="en-US" sz="2400" dirty="0" err="1"/>
              <a:t>sócio</a:t>
            </a:r>
            <a:r>
              <a:rPr lang="en-US" sz="2400" dirty="0"/>
              <a:t>), era </a:t>
            </a:r>
            <a:r>
              <a:rPr lang="en-US" sz="2400" dirty="0" err="1"/>
              <a:t>jogador</a:t>
            </a:r>
            <a:r>
              <a:rPr lang="en-US" sz="2400" dirty="0"/>
              <a:t> e </a:t>
            </a:r>
            <a:r>
              <a:rPr lang="en-US" sz="2400" dirty="0" err="1"/>
              <a:t>perdeu</a:t>
            </a:r>
            <a:r>
              <a:rPr lang="en-US" sz="2400" dirty="0"/>
              <a:t> </a:t>
            </a:r>
            <a:r>
              <a:rPr lang="en-US" sz="2400" dirty="0" err="1"/>
              <a:t>muito</a:t>
            </a:r>
            <a:r>
              <a:rPr lang="en-US" sz="2400" dirty="0"/>
              <a:t> </a:t>
            </a:r>
            <a:r>
              <a:rPr lang="en-US" sz="2400" dirty="0" err="1"/>
              <a:t>dinheiro</a:t>
            </a:r>
            <a:r>
              <a:rPr lang="en-US" sz="2400" dirty="0"/>
              <a:t> </a:t>
            </a:r>
            <a:r>
              <a:rPr lang="en-US" sz="2400" dirty="0" err="1"/>
              <a:t>levando-os</a:t>
            </a:r>
            <a:r>
              <a:rPr lang="en-US" sz="2400" dirty="0"/>
              <a:t> a </a:t>
            </a:r>
            <a:r>
              <a:rPr lang="en-US" sz="2400" dirty="0" err="1"/>
              <a:t>falência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o </a:t>
            </a:r>
            <a:r>
              <a:rPr lang="en-US" sz="2400" dirty="0" err="1"/>
              <a:t>mercado</a:t>
            </a:r>
            <a:r>
              <a:rPr lang="en-US" sz="2400" dirty="0"/>
              <a:t> de </a:t>
            </a:r>
            <a:r>
              <a:rPr lang="en-US" sz="2400" dirty="0" err="1"/>
              <a:t>trabalho</a:t>
            </a:r>
            <a:r>
              <a:rPr lang="en-US" sz="2400" dirty="0"/>
              <a:t> e de </a:t>
            </a:r>
            <a:r>
              <a:rPr lang="en-US" sz="2400" dirty="0" err="1"/>
              <a:t>dia</a:t>
            </a:r>
            <a:r>
              <a:rPr lang="en-US" sz="2400" dirty="0"/>
              <a:t> </a:t>
            </a:r>
            <a:r>
              <a:rPr lang="en-US" sz="2400" dirty="0" err="1"/>
              <a:t>trabalhava</a:t>
            </a:r>
            <a:r>
              <a:rPr lang="en-US" sz="2400" dirty="0"/>
              <a:t> e de </a:t>
            </a:r>
            <a:r>
              <a:rPr lang="en-US" sz="2400" dirty="0" err="1"/>
              <a:t>noite</a:t>
            </a:r>
            <a:r>
              <a:rPr lang="en-US" sz="2400" dirty="0"/>
              <a:t> </a:t>
            </a:r>
            <a:r>
              <a:rPr lang="en-US" sz="2400" dirty="0" err="1"/>
              <a:t>escrevia</a:t>
            </a:r>
            <a:r>
              <a:rPr lang="en-US" sz="2400" dirty="0"/>
              <a:t> </a:t>
            </a:r>
            <a:r>
              <a:rPr lang="en-US" sz="2400" dirty="0" err="1"/>
              <a:t>gramáticas</a:t>
            </a:r>
            <a:r>
              <a:rPr lang="en-US" sz="2400" dirty="0"/>
              <a:t>, </a:t>
            </a:r>
            <a:r>
              <a:rPr lang="en-US" sz="2400" dirty="0" err="1"/>
              <a:t>livros</a:t>
            </a:r>
            <a:r>
              <a:rPr lang="en-US" sz="2400" dirty="0"/>
              <a:t> de </a:t>
            </a:r>
            <a:r>
              <a:rPr lang="en-US" sz="2400" dirty="0" err="1"/>
              <a:t>aritmética</a:t>
            </a:r>
            <a:r>
              <a:rPr lang="en-US" sz="2400" dirty="0"/>
              <a:t>, </a:t>
            </a:r>
            <a:r>
              <a:rPr lang="en-US" sz="2400" dirty="0" err="1"/>
              <a:t>além</a:t>
            </a:r>
            <a:r>
              <a:rPr lang="en-US" sz="2400" dirty="0"/>
              <a:t> de </a:t>
            </a:r>
            <a:r>
              <a:rPr lang="en-US" sz="2400" dirty="0" err="1"/>
              <a:t>traduções</a:t>
            </a:r>
            <a:r>
              <a:rPr lang="en-US" sz="2400" dirty="0"/>
              <a:t> ingles / </a:t>
            </a:r>
            <a:r>
              <a:rPr lang="en-US" sz="2400" dirty="0" err="1"/>
              <a:t>alemão</a:t>
            </a:r>
            <a:r>
              <a:rPr lang="en-US" sz="2400" dirty="0"/>
              <a:t> e </a:t>
            </a:r>
            <a:r>
              <a:rPr lang="en-US" sz="2400" dirty="0" err="1"/>
              <a:t>organizou</a:t>
            </a:r>
            <a:r>
              <a:rPr lang="en-US" sz="2400" dirty="0"/>
              <a:t> </a:t>
            </a:r>
            <a:r>
              <a:rPr lang="en-US" sz="2400" dirty="0" err="1"/>
              <a:t>cursos</a:t>
            </a:r>
            <a:r>
              <a:rPr lang="en-US" sz="2400" dirty="0"/>
              <a:t> </a:t>
            </a:r>
            <a:r>
              <a:rPr lang="en-US" sz="2400" dirty="0" err="1"/>
              <a:t>gratuitos</a:t>
            </a:r>
            <a:r>
              <a:rPr lang="en-US" sz="2400" dirty="0"/>
              <a:t> de </a:t>
            </a:r>
            <a:r>
              <a:rPr lang="en-US" sz="2400" dirty="0" err="1"/>
              <a:t>química</a:t>
            </a:r>
            <a:r>
              <a:rPr lang="en-US" sz="2400" dirty="0"/>
              <a:t>, </a:t>
            </a:r>
            <a:r>
              <a:rPr lang="en-US" sz="2400" dirty="0" err="1"/>
              <a:t>física</a:t>
            </a:r>
            <a:r>
              <a:rPr lang="en-US" sz="2400" dirty="0"/>
              <a:t>, </a:t>
            </a:r>
            <a:r>
              <a:rPr lang="en-US" sz="2400" dirty="0" err="1"/>
              <a:t>astronomia</a:t>
            </a:r>
            <a:r>
              <a:rPr lang="en-US" sz="2400" dirty="0"/>
              <a:t> e </a:t>
            </a:r>
            <a:r>
              <a:rPr lang="en-US" sz="2400" dirty="0" err="1"/>
              <a:t>anatomia</a:t>
            </a:r>
            <a:r>
              <a:rPr lang="en-US" sz="2400" dirty="0"/>
              <a:t>, de 1835 a 1850.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Preconizou o desenho geométrico, a leitura ponderada, os exercícios de redação e o estudo e o exercício da música vocal.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sz="2400" b="1" dirty="0"/>
              <a:t>KRISHNA</a:t>
            </a:r>
            <a:endParaRPr lang="en-US" sz="2400" b="1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059832" y="1052736"/>
            <a:ext cx="55446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Conhecido como Deus encarnado, o chefe do clã </a:t>
            </a:r>
            <a:r>
              <a:rPr lang="pt-BR" sz="2400" dirty="0" err="1"/>
              <a:t>Yâdava</a:t>
            </a:r>
            <a:r>
              <a:rPr lang="pt-BR" sz="2400" dirty="0"/>
              <a:t> viveu na Índia há aproximadamente 5000 anos, e deixou-nos o “Sublime Cântico da Imortalidade”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Andava triste porque o povo não compreendia que Ele viera em forma humana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Muita gente pensa, lendo ao pé da letra, que </a:t>
            </a:r>
            <a:r>
              <a:rPr lang="pt-BR" sz="2400" dirty="0" err="1"/>
              <a:t>Crisna</a:t>
            </a:r>
            <a:r>
              <a:rPr lang="pt-BR" sz="2400" dirty="0"/>
              <a:t> foi um matador de gentes e de feras. Tudo ali é simbólico, é figurado, tendo sido ele um matador de vícios e de erros...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b="1" dirty="0"/>
              <a:t>“Compreender </a:t>
            </a:r>
            <a:r>
              <a:rPr lang="pt-BR" sz="2400" b="1" dirty="0" err="1"/>
              <a:t>Crisna</a:t>
            </a:r>
            <a:r>
              <a:rPr lang="pt-BR" sz="2400" b="1" dirty="0"/>
              <a:t> é começar a conhecer </a:t>
            </a:r>
            <a:r>
              <a:rPr lang="pt-BR" sz="2400" b="1" dirty="0" err="1"/>
              <a:t>Jesus-Cristo</a:t>
            </a:r>
            <a:r>
              <a:rPr lang="pt-BR" sz="2400" b="1" dirty="0"/>
              <a:t>.” - Um historiador.</a:t>
            </a:r>
            <a:endParaRPr lang="en-US" sz="24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548680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KRISHNA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Ao término de longa atividade pedagógica, estava preparado para a tarefa de fundar o Espiritismo.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carreira do Prof. </a:t>
            </a:r>
            <a:r>
              <a:rPr lang="pt-BR" sz="2400" dirty="0" err="1"/>
              <a:t>Rivail</a:t>
            </a:r>
            <a:r>
              <a:rPr lang="pt-BR" sz="2400" dirty="0"/>
              <a:t> estava chegando ao fim. Allan Kardec vai surgir.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maio</a:t>
            </a:r>
            <a:r>
              <a:rPr lang="en-US" sz="2400" dirty="0"/>
              <a:t> de 1855, </a:t>
            </a: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convidado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</a:t>
            </a:r>
            <a:r>
              <a:rPr lang="en-US" sz="2400" dirty="0" err="1"/>
              <a:t>participar</a:t>
            </a:r>
            <a:r>
              <a:rPr lang="en-US" sz="2400" dirty="0"/>
              <a:t> de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reunião</a:t>
            </a:r>
            <a:r>
              <a:rPr lang="en-US" sz="2400" dirty="0"/>
              <a:t> com Sr. </a:t>
            </a:r>
            <a:r>
              <a:rPr lang="en-US" sz="2400" dirty="0" err="1"/>
              <a:t>Pâtier</a:t>
            </a:r>
            <a:r>
              <a:rPr lang="en-US" sz="2400" dirty="0"/>
              <a:t>. </a:t>
            </a:r>
            <a:r>
              <a:rPr lang="en-US" sz="2400" dirty="0" err="1"/>
              <a:t>Eram</a:t>
            </a:r>
            <a:r>
              <a:rPr lang="en-US" sz="2400" dirty="0"/>
              <a:t> </a:t>
            </a:r>
            <a:r>
              <a:rPr lang="en-US" sz="2400" dirty="0" err="1"/>
              <a:t>sessões</a:t>
            </a:r>
            <a:r>
              <a:rPr lang="en-US" sz="2400" dirty="0"/>
              <a:t> </a:t>
            </a:r>
            <a:r>
              <a:rPr lang="en-US" sz="2400" dirty="0" err="1"/>
              <a:t>eepirituais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Num </a:t>
            </a:r>
            <a:r>
              <a:rPr lang="en-US" sz="2400" dirty="0" err="1"/>
              <a:t>desses</a:t>
            </a:r>
            <a:r>
              <a:rPr lang="en-US" sz="2400" dirty="0"/>
              <a:t> </a:t>
            </a:r>
            <a:r>
              <a:rPr lang="en-US" sz="2400" dirty="0" err="1"/>
              <a:t>trabalhos</a:t>
            </a:r>
            <a:r>
              <a:rPr lang="en-US" sz="2400" dirty="0"/>
              <a:t>,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mensagem</a:t>
            </a:r>
            <a:r>
              <a:rPr lang="en-US" sz="2400" dirty="0"/>
              <a:t> </a:t>
            </a: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destinada</a:t>
            </a:r>
            <a:r>
              <a:rPr lang="en-US" sz="2400" dirty="0"/>
              <a:t> a </a:t>
            </a:r>
            <a:r>
              <a:rPr lang="en-US" sz="2400" dirty="0" err="1"/>
              <a:t>ele</a:t>
            </a:r>
            <a:r>
              <a:rPr lang="en-US" sz="2400" dirty="0"/>
              <a:t> e </a:t>
            </a:r>
            <a:r>
              <a:rPr lang="en-US" sz="2400" dirty="0" err="1"/>
              <a:t>disse-lhe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tinha</a:t>
            </a:r>
            <a:r>
              <a:rPr lang="en-US" sz="2400" dirty="0"/>
              <a:t> a </a:t>
            </a:r>
            <a:r>
              <a:rPr lang="en-US" sz="2400" dirty="0" err="1"/>
              <a:t>importante</a:t>
            </a:r>
            <a:r>
              <a:rPr lang="en-US" sz="2400" dirty="0"/>
              <a:t> </a:t>
            </a:r>
            <a:r>
              <a:rPr lang="en-US" sz="2400" dirty="0" err="1"/>
              <a:t>missão</a:t>
            </a:r>
            <a:r>
              <a:rPr lang="en-US" sz="2400" dirty="0"/>
              <a:t> de </a:t>
            </a:r>
            <a:r>
              <a:rPr lang="en-US" sz="2400" dirty="0" err="1"/>
              <a:t>dar</a:t>
            </a:r>
            <a:r>
              <a:rPr lang="en-US" sz="2400" dirty="0"/>
              <a:t> </a:t>
            </a:r>
            <a:r>
              <a:rPr lang="en-US" sz="2400" dirty="0" err="1"/>
              <a:t>vida</a:t>
            </a:r>
            <a:r>
              <a:rPr lang="en-US" sz="2400" dirty="0"/>
              <a:t> a </a:t>
            </a:r>
            <a:r>
              <a:rPr lang="en-US" sz="2400" dirty="0" err="1"/>
              <a:t>uma</a:t>
            </a:r>
            <a:r>
              <a:rPr lang="en-US" sz="2400" dirty="0"/>
              <a:t> nova </a:t>
            </a:r>
            <a:r>
              <a:rPr lang="en-US" sz="2400" dirty="0" err="1"/>
              <a:t>doutrina</a:t>
            </a:r>
            <a:r>
              <a:rPr lang="en-US" sz="2400" dirty="0"/>
              <a:t> </a:t>
            </a:r>
            <a:r>
              <a:rPr lang="en-US" sz="2400" dirty="0" err="1"/>
              <a:t>filosófica</a:t>
            </a:r>
            <a:r>
              <a:rPr lang="en-US" sz="2400" dirty="0"/>
              <a:t>, </a:t>
            </a:r>
            <a:r>
              <a:rPr lang="en-US" sz="2400" dirty="0" err="1"/>
              <a:t>científica</a:t>
            </a:r>
            <a:r>
              <a:rPr lang="en-US" sz="2400" dirty="0"/>
              <a:t> e </a:t>
            </a:r>
            <a:r>
              <a:rPr lang="en-US" sz="2400" dirty="0" err="1"/>
              <a:t>religiosa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Deu</a:t>
            </a:r>
            <a:r>
              <a:rPr lang="en-US" sz="2400" dirty="0"/>
              <a:t> </a:t>
            </a:r>
            <a:r>
              <a:rPr lang="en-US" sz="2400" dirty="0" err="1"/>
              <a:t>início</a:t>
            </a:r>
            <a:r>
              <a:rPr lang="en-US" sz="2400" dirty="0"/>
              <a:t> à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pesquisa</a:t>
            </a:r>
            <a:r>
              <a:rPr lang="en-US" sz="2400" dirty="0"/>
              <a:t> no </a:t>
            </a:r>
            <a:r>
              <a:rPr lang="en-US" sz="2400" dirty="0" err="1"/>
              <a:t>ano</a:t>
            </a:r>
            <a:r>
              <a:rPr lang="en-US" sz="2400" dirty="0"/>
              <a:t> de 1855, no </a:t>
            </a:r>
            <a:r>
              <a:rPr lang="en-US" sz="2400" dirty="0" err="1"/>
              <a:t>mês</a:t>
            </a:r>
            <a:r>
              <a:rPr lang="en-US" sz="2400" dirty="0"/>
              <a:t> de </a:t>
            </a:r>
            <a:r>
              <a:rPr lang="en-US" sz="2400" dirty="0" err="1"/>
              <a:t>maio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 spd="slow" advClick="0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As </a:t>
            </a:r>
            <a:r>
              <a:rPr lang="en-US" sz="2400" dirty="0" err="1"/>
              <a:t>respostas</a:t>
            </a:r>
            <a:r>
              <a:rPr lang="en-US" sz="2400" dirty="0"/>
              <a:t> </a:t>
            </a:r>
            <a:r>
              <a:rPr lang="en-US" sz="2400" dirty="0" err="1"/>
              <a:t>começaram</a:t>
            </a:r>
            <a:r>
              <a:rPr lang="en-US" sz="2400" dirty="0"/>
              <a:t> a ser </a:t>
            </a:r>
            <a:r>
              <a:rPr lang="en-US" sz="2400" dirty="0" err="1"/>
              <a:t>dadas</a:t>
            </a:r>
            <a:r>
              <a:rPr lang="en-US" sz="2400" dirty="0"/>
              <a:t> </a:t>
            </a:r>
            <a:r>
              <a:rPr lang="en-US" sz="2400" dirty="0" err="1"/>
              <a:t>através</a:t>
            </a:r>
            <a:r>
              <a:rPr lang="en-US" sz="2400" dirty="0"/>
              <a:t> da </a:t>
            </a:r>
            <a:r>
              <a:rPr lang="en-US" sz="2400" dirty="0" err="1"/>
              <a:t>escrita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intermédio</a:t>
            </a:r>
            <a:r>
              <a:rPr lang="en-US" sz="2400" dirty="0"/>
              <a:t> das </a:t>
            </a:r>
            <a:r>
              <a:rPr lang="en-US" sz="2400" dirty="0" err="1"/>
              <a:t>irmãs</a:t>
            </a:r>
            <a:r>
              <a:rPr lang="en-US" sz="2400" dirty="0"/>
              <a:t> </a:t>
            </a:r>
            <a:r>
              <a:rPr lang="en-US" sz="2400" dirty="0" err="1"/>
              <a:t>Baudin</a:t>
            </a:r>
            <a:r>
              <a:rPr lang="en-US" sz="2400" dirty="0"/>
              <a:t> de 14 e 16 </a:t>
            </a:r>
            <a:r>
              <a:rPr lang="en-US" sz="2400" dirty="0" err="1"/>
              <a:t>anos</a:t>
            </a:r>
            <a:r>
              <a:rPr lang="en-US" sz="2400" dirty="0"/>
              <a:t>, </a:t>
            </a:r>
            <a:r>
              <a:rPr lang="en-US" sz="2400" dirty="0" err="1"/>
              <a:t>desenhando</a:t>
            </a:r>
            <a:r>
              <a:rPr lang="en-US" sz="2400" dirty="0"/>
              <a:t>-se o </a:t>
            </a:r>
            <a:r>
              <a:rPr lang="en-US" sz="2400" dirty="0" err="1"/>
              <a:t>corpo</a:t>
            </a:r>
            <a:r>
              <a:rPr lang="en-US" sz="2400" dirty="0"/>
              <a:t> de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doutrina</a:t>
            </a:r>
            <a:r>
              <a:rPr lang="en-US" sz="2400" dirty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pt-BR" sz="2400" i="1" dirty="0"/>
              <a:t>Escreve “Codificação Espírita”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Nasceu “O Livro dos Espíritos”, lançado em 18 de abril de 1857 das consultas feitas a espíritos.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única resposta lógica seria a de que agentes inteligentes as dariam por intermédio de certas pessoas com uma sensibilidade psíquica especial: os médiuns.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err="1"/>
              <a:t>Rivail</a:t>
            </a:r>
            <a:r>
              <a:rPr lang="pt-BR" sz="2400" dirty="0"/>
              <a:t> antecipou-se extraordinariamente em mais de quarenta e três anos a Sigmund Freud (1856-1939). </a:t>
            </a:r>
            <a:r>
              <a:rPr lang="pt-BR" sz="2400" dirty="0" err="1"/>
              <a:t>Rivail</a:t>
            </a:r>
            <a:r>
              <a:rPr lang="pt-BR" sz="2400" dirty="0"/>
              <a:t> não teria sido um precursor da cética Psicanálise?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Rivail</a:t>
            </a:r>
            <a:r>
              <a:rPr lang="en-US" sz="2400" dirty="0"/>
              <a:t> </a:t>
            </a:r>
            <a:r>
              <a:rPr lang="en-US" sz="2400" dirty="0" err="1"/>
              <a:t>decidiu</a:t>
            </a:r>
            <a:r>
              <a:rPr lang="en-US" sz="2400" dirty="0"/>
              <a:t> </a:t>
            </a:r>
            <a:r>
              <a:rPr lang="en-US" sz="2400" dirty="0" err="1"/>
              <a:t>lançar</a:t>
            </a:r>
            <a:r>
              <a:rPr lang="en-US" sz="2400" dirty="0"/>
              <a:t> O </a:t>
            </a:r>
            <a:r>
              <a:rPr lang="en-US" sz="2400" dirty="0" err="1"/>
              <a:t>Livro</a:t>
            </a:r>
            <a:r>
              <a:rPr lang="en-US" sz="2400" dirty="0"/>
              <a:t> dos </a:t>
            </a:r>
            <a:r>
              <a:rPr lang="en-US" sz="2400" dirty="0" err="1"/>
              <a:t>Espíritos</a:t>
            </a:r>
            <a:r>
              <a:rPr lang="en-US" sz="2400" dirty="0"/>
              <a:t> </a:t>
            </a:r>
            <a:r>
              <a:rPr lang="en-US" sz="2400" dirty="0" err="1"/>
              <a:t>utilizando</a:t>
            </a:r>
            <a:r>
              <a:rPr lang="en-US" sz="2400" dirty="0"/>
              <a:t> um </a:t>
            </a:r>
            <a:r>
              <a:rPr lang="en-US" sz="2400" dirty="0" err="1"/>
              <a:t>pseudônimo</a:t>
            </a:r>
            <a:r>
              <a:rPr lang="en-US" sz="2400" dirty="0"/>
              <a:t>, </a:t>
            </a:r>
            <a:r>
              <a:rPr lang="en-US" sz="2400" i="1" u="sng" dirty="0"/>
              <a:t>Allan </a:t>
            </a:r>
            <a:r>
              <a:rPr lang="en-US" sz="2400" i="1" u="sng" dirty="0" err="1"/>
              <a:t>Kardec</a:t>
            </a:r>
            <a:r>
              <a:rPr lang="en-US" sz="2400" dirty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1º de abril de 1858 funda a Sociedade Parisiense de Estudos Espíritas.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noção</a:t>
            </a:r>
            <a:r>
              <a:rPr lang="en-US" sz="2400" dirty="0"/>
              <a:t> da </a:t>
            </a:r>
            <a:r>
              <a:rPr lang="en-US" sz="2400" dirty="0" err="1"/>
              <a:t>evolução</a:t>
            </a:r>
            <a:r>
              <a:rPr lang="en-US" sz="2400" dirty="0"/>
              <a:t> das </a:t>
            </a:r>
            <a:r>
              <a:rPr lang="en-US" sz="2400" dirty="0" err="1"/>
              <a:t>espécies</a:t>
            </a:r>
            <a:r>
              <a:rPr lang="en-US" sz="2400" dirty="0"/>
              <a:t> </a:t>
            </a:r>
            <a:r>
              <a:rPr lang="en-US" sz="2400" dirty="0" err="1"/>
              <a:t>vivas</a:t>
            </a:r>
            <a:r>
              <a:rPr lang="en-US" sz="2400" dirty="0"/>
              <a:t>, dada </a:t>
            </a:r>
            <a:r>
              <a:rPr lang="en-US" sz="2400" dirty="0" err="1"/>
              <a:t>pelos</a:t>
            </a:r>
            <a:r>
              <a:rPr lang="en-US" sz="2400" dirty="0"/>
              <a:t> </a:t>
            </a:r>
            <a:r>
              <a:rPr lang="en-US" sz="2400" dirty="0" err="1"/>
              <a:t>espíritos</a:t>
            </a:r>
            <a:r>
              <a:rPr lang="en-US" sz="2400" dirty="0"/>
              <a:t> e </a:t>
            </a:r>
            <a:r>
              <a:rPr lang="en-US" sz="2400" dirty="0" err="1"/>
              <a:t>comentada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Kardec</a:t>
            </a:r>
            <a:r>
              <a:rPr lang="en-US" sz="2400" u="sng" dirty="0"/>
              <a:t> um </a:t>
            </a:r>
            <a:r>
              <a:rPr lang="en-US" sz="2400" u="sng" dirty="0" err="1"/>
              <a:t>ano</a:t>
            </a:r>
            <a:r>
              <a:rPr lang="en-US" sz="2400" u="sng" dirty="0"/>
              <a:t> antes</a:t>
            </a:r>
            <a:r>
              <a:rPr lang="en-US" sz="2400" dirty="0"/>
              <a:t> do </a:t>
            </a:r>
            <a:r>
              <a:rPr lang="en-US" sz="2400" dirty="0" err="1"/>
              <a:t>livro</a:t>
            </a:r>
            <a:r>
              <a:rPr lang="en-US" sz="2400" dirty="0"/>
              <a:t> seminal de Charles Darwin, A </a:t>
            </a:r>
            <a:r>
              <a:rPr lang="en-US" sz="2400" dirty="0" err="1"/>
              <a:t>Origem</a:t>
            </a:r>
            <a:r>
              <a:rPr lang="en-US" sz="2400" dirty="0"/>
              <a:t> das </a:t>
            </a:r>
            <a:r>
              <a:rPr lang="en-US" sz="2400" dirty="0" err="1"/>
              <a:t>Espécies</a:t>
            </a:r>
            <a:r>
              <a:rPr lang="en-US" sz="2400" dirty="0"/>
              <a:t>.</a:t>
            </a:r>
            <a:endParaRPr lang="pt-BR" sz="2400" dirty="0"/>
          </a:p>
        </p:txBody>
      </p:sp>
    </p:spTree>
  </p:cSld>
  <p:clrMapOvr>
    <a:masterClrMapping/>
  </p:clrMapOvr>
  <p:transition spd="slow" advClick="0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identidade</a:t>
            </a:r>
            <a:r>
              <a:rPr lang="en-US" sz="2400" dirty="0"/>
              <a:t> entre </a:t>
            </a:r>
            <a:r>
              <a:rPr lang="en-US" sz="2400" dirty="0" err="1"/>
              <a:t>matéria</a:t>
            </a:r>
            <a:r>
              <a:rPr lang="en-US" sz="2400" dirty="0"/>
              <a:t> e </a:t>
            </a:r>
            <a:r>
              <a:rPr lang="en-US" sz="2400" dirty="0" err="1"/>
              <a:t>energia</a:t>
            </a:r>
            <a:r>
              <a:rPr lang="en-US" sz="2400" dirty="0"/>
              <a:t>, </a:t>
            </a:r>
            <a:r>
              <a:rPr lang="en-US" sz="2400" dirty="0" err="1"/>
              <a:t>que</a:t>
            </a:r>
            <a:r>
              <a:rPr lang="en-US" sz="2400" dirty="0"/>
              <a:t> se </a:t>
            </a:r>
            <a:r>
              <a:rPr lang="en-US" sz="2400" dirty="0" err="1"/>
              <a:t>diferenciam</a:t>
            </a:r>
            <a:r>
              <a:rPr lang="en-US" sz="2400" dirty="0"/>
              <a:t> entre </a:t>
            </a:r>
            <a:r>
              <a:rPr lang="en-US" sz="2400" dirty="0" err="1"/>
              <a:t>si</a:t>
            </a:r>
            <a:r>
              <a:rPr lang="en-US" sz="2400" dirty="0"/>
              <a:t> </a:t>
            </a:r>
            <a:r>
              <a:rPr lang="en-US" sz="2400" dirty="0" err="1"/>
              <a:t>apenas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um </a:t>
            </a:r>
            <a:r>
              <a:rPr lang="en-US" sz="2400" dirty="0" err="1"/>
              <a:t>estado</a:t>
            </a:r>
            <a:r>
              <a:rPr lang="en-US" sz="2400" dirty="0"/>
              <a:t> de </a:t>
            </a:r>
            <a:r>
              <a:rPr lang="en-US" sz="2400" dirty="0" err="1"/>
              <a:t>condensação</a:t>
            </a:r>
            <a:r>
              <a:rPr lang="en-US" sz="2400" dirty="0"/>
              <a:t> da </a:t>
            </a:r>
            <a:r>
              <a:rPr lang="en-US" sz="2400" dirty="0" err="1"/>
              <a:t>energia</a:t>
            </a:r>
            <a:r>
              <a:rPr lang="en-US" sz="2400" dirty="0"/>
              <a:t>, </a:t>
            </a:r>
            <a:r>
              <a:rPr lang="en-US" sz="2400" u="sng" dirty="0" err="1"/>
              <a:t>muito</a:t>
            </a:r>
            <a:r>
              <a:rPr lang="en-US" sz="2400" u="sng" dirty="0"/>
              <a:t> antes</a:t>
            </a:r>
            <a:r>
              <a:rPr lang="en-US" sz="2400" dirty="0"/>
              <a:t> de Albert Einstein.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As noções de percepção de consciência como sendo diferentes manifestações de maturação psíquica, lembra as atuais abordagens da Psicologia, principalmente a Psicologia </a:t>
            </a:r>
            <a:r>
              <a:rPr lang="pt-BR" sz="2400" dirty="0" err="1"/>
              <a:t>Transpessoal</a:t>
            </a:r>
            <a:r>
              <a:rPr lang="pt-BR" sz="2400" dirty="0"/>
              <a:t>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Revista</a:t>
            </a:r>
            <a:r>
              <a:rPr lang="en-US" sz="2400" dirty="0"/>
              <a:t> do </a:t>
            </a:r>
            <a:r>
              <a:rPr lang="en-US" sz="2400" dirty="0" err="1"/>
              <a:t>Espírita</a:t>
            </a:r>
            <a:r>
              <a:rPr lang="en-US" sz="2400" dirty="0"/>
              <a:t> é </a:t>
            </a:r>
            <a:r>
              <a:rPr lang="en-US" sz="2400" dirty="0" err="1"/>
              <a:t>editada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12 </a:t>
            </a:r>
            <a:r>
              <a:rPr lang="en-US" sz="2400" dirty="0" err="1"/>
              <a:t>anos</a:t>
            </a:r>
            <a:r>
              <a:rPr lang="en-US" sz="2400" dirty="0"/>
              <a:t> e </a:t>
            </a:r>
            <a:r>
              <a:rPr lang="en-US" sz="2400" dirty="0" err="1"/>
              <a:t>mensalmente</a:t>
            </a:r>
            <a:r>
              <a:rPr lang="en-US" sz="2400" dirty="0"/>
              <a:t>, a </a:t>
            </a:r>
            <a:r>
              <a:rPr lang="en-US" sz="2400" dirty="0" err="1"/>
              <a:t>partir</a:t>
            </a:r>
            <a:r>
              <a:rPr lang="en-US" sz="2400" dirty="0"/>
              <a:t> de 1º de </a:t>
            </a:r>
            <a:r>
              <a:rPr lang="en-US" sz="2400" dirty="0" err="1"/>
              <a:t>janeiro</a:t>
            </a:r>
            <a:r>
              <a:rPr lang="en-US" sz="2400" dirty="0"/>
              <a:t> de 1858.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Não</a:t>
            </a:r>
            <a:r>
              <a:rPr lang="en-US" sz="2400" dirty="0"/>
              <a:t> era </a:t>
            </a:r>
            <a:r>
              <a:rPr lang="en-US" sz="2400" dirty="0" err="1"/>
              <a:t>intenção</a:t>
            </a:r>
            <a:r>
              <a:rPr lang="en-US" sz="2400" dirty="0"/>
              <a:t> de </a:t>
            </a:r>
            <a:r>
              <a:rPr lang="en-US" sz="2400" dirty="0" err="1"/>
              <a:t>Kardec</a:t>
            </a:r>
            <a:r>
              <a:rPr lang="en-US" sz="2400" dirty="0"/>
              <a:t> </a:t>
            </a:r>
            <a:r>
              <a:rPr lang="en-US" sz="2400" dirty="0" err="1"/>
              <a:t>fundar</a:t>
            </a:r>
            <a:r>
              <a:rPr lang="en-US" sz="2400" dirty="0"/>
              <a:t>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religião</a:t>
            </a:r>
            <a:r>
              <a:rPr lang="en-US" sz="2400" dirty="0"/>
              <a:t>, </a:t>
            </a:r>
            <a:r>
              <a:rPr lang="en-US" sz="2400" dirty="0" err="1"/>
              <a:t>como</a:t>
            </a:r>
            <a:r>
              <a:rPr lang="en-US" sz="2400" dirty="0"/>
              <a:t> </a:t>
            </a:r>
            <a:r>
              <a:rPr lang="en-US" sz="2400" dirty="0" err="1"/>
              <a:t>ocorreu</a:t>
            </a:r>
            <a:r>
              <a:rPr lang="en-US" sz="2400" dirty="0"/>
              <a:t> </a:t>
            </a:r>
            <a:r>
              <a:rPr lang="en-US" sz="2400" dirty="0" err="1"/>
              <a:t>posteriormente</a:t>
            </a:r>
            <a:r>
              <a:rPr lang="en-US" sz="2400" dirty="0"/>
              <a:t> a </a:t>
            </a:r>
            <a:r>
              <a:rPr lang="en-US" sz="2400" dirty="0" err="1"/>
              <a:t>partir</a:t>
            </a:r>
            <a:r>
              <a:rPr lang="en-US" sz="2400" dirty="0"/>
              <a:t> do </a:t>
            </a:r>
            <a:r>
              <a:rPr lang="en-US" sz="2400" dirty="0" err="1"/>
              <a:t>seu</a:t>
            </a:r>
            <a:r>
              <a:rPr lang="en-US" sz="2400" dirty="0"/>
              <a:t> </a:t>
            </a:r>
            <a:r>
              <a:rPr lang="en-US" sz="2400" dirty="0" err="1"/>
              <a:t>legado</a:t>
            </a:r>
            <a:r>
              <a:rPr lang="en-US" sz="2400" dirty="0"/>
              <a:t>.</a:t>
            </a:r>
            <a:endParaRPr lang="pt-BR" sz="2400" dirty="0"/>
          </a:p>
        </p:txBody>
      </p:sp>
    </p:spTree>
  </p:cSld>
  <p:clrMapOvr>
    <a:masterClrMapping/>
  </p:clrMapOvr>
  <p:transition spd="slow" advClick="0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/>
              <a:t>“Auto-de-</a:t>
            </a:r>
            <a:r>
              <a:rPr lang="en-US" sz="2400" b="1" dirty="0" err="1"/>
              <a:t>Fé</a:t>
            </a:r>
            <a:r>
              <a:rPr lang="en-US" sz="2400" b="1" dirty="0"/>
              <a:t>”</a:t>
            </a:r>
            <a:r>
              <a:rPr lang="en-US" sz="2400" dirty="0"/>
              <a:t>, </a:t>
            </a:r>
            <a:r>
              <a:rPr lang="en-US" sz="2400" dirty="0" err="1"/>
              <a:t>promovido</a:t>
            </a:r>
            <a:r>
              <a:rPr lang="en-US" sz="2400" dirty="0"/>
              <a:t> </a:t>
            </a:r>
            <a:r>
              <a:rPr lang="en-US" sz="2400" dirty="0" err="1"/>
              <a:t>pela</a:t>
            </a:r>
            <a:r>
              <a:rPr lang="en-US" sz="2400" dirty="0"/>
              <a:t> </a:t>
            </a:r>
            <a:r>
              <a:rPr lang="en-US" sz="2400" dirty="0" err="1"/>
              <a:t>Igreja</a:t>
            </a:r>
            <a:r>
              <a:rPr lang="en-US" sz="2400" dirty="0"/>
              <a:t> </a:t>
            </a:r>
            <a:r>
              <a:rPr lang="en-US" sz="2400" dirty="0" err="1"/>
              <a:t>Católica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cidade</a:t>
            </a:r>
            <a:r>
              <a:rPr lang="en-US" sz="2400" dirty="0"/>
              <a:t> de Barcelona, </a:t>
            </a:r>
            <a:r>
              <a:rPr lang="en-US" sz="2400" dirty="0" err="1"/>
              <a:t>Espanha</a:t>
            </a:r>
            <a:r>
              <a:rPr lang="en-US" sz="2400" dirty="0"/>
              <a:t>, </a:t>
            </a:r>
            <a:r>
              <a:rPr lang="en-US" sz="2400" dirty="0" err="1"/>
              <a:t>onde</a:t>
            </a:r>
            <a:r>
              <a:rPr lang="en-US" sz="2400" dirty="0"/>
              <a:t> </a:t>
            </a:r>
            <a:r>
              <a:rPr lang="en-US" sz="2400" dirty="0" err="1"/>
              <a:t>foram</a:t>
            </a:r>
            <a:r>
              <a:rPr lang="en-US" sz="2400" dirty="0"/>
              <a:t> </a:t>
            </a:r>
            <a:r>
              <a:rPr lang="en-US" sz="2400" dirty="0" err="1"/>
              <a:t>queimadas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praça</a:t>
            </a:r>
            <a:r>
              <a:rPr lang="en-US" sz="2400" dirty="0"/>
              <a:t> </a:t>
            </a:r>
            <a:r>
              <a:rPr lang="en-US" sz="2400" dirty="0" err="1"/>
              <a:t>pública</a:t>
            </a:r>
            <a:r>
              <a:rPr lang="en-US" sz="2400" dirty="0"/>
              <a:t> </a:t>
            </a:r>
            <a:r>
              <a:rPr lang="en-US" sz="2400" dirty="0" err="1"/>
              <a:t>cerca</a:t>
            </a:r>
            <a:r>
              <a:rPr lang="en-US" sz="2400" dirty="0"/>
              <a:t> de </a:t>
            </a:r>
            <a:r>
              <a:rPr lang="en-US" sz="2400" dirty="0" err="1"/>
              <a:t>trezentas</a:t>
            </a:r>
            <a:r>
              <a:rPr lang="en-US" sz="2400" dirty="0"/>
              <a:t> </a:t>
            </a:r>
            <a:r>
              <a:rPr lang="en-US" sz="2400" dirty="0" err="1"/>
              <a:t>publicações</a:t>
            </a:r>
            <a:r>
              <a:rPr lang="en-US" sz="2400" dirty="0"/>
              <a:t> </a:t>
            </a:r>
            <a:r>
              <a:rPr lang="en-US" sz="2400" dirty="0" err="1"/>
              <a:t>espíritas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Justificativa</a:t>
            </a:r>
            <a:r>
              <a:rPr lang="en-US" sz="2400" dirty="0"/>
              <a:t>: </a:t>
            </a:r>
            <a:r>
              <a:rPr lang="en-US" sz="2400" i="1" dirty="0"/>
              <a:t>“A </a:t>
            </a:r>
            <a:r>
              <a:rPr lang="en-US" sz="2400" i="1" dirty="0" err="1"/>
              <a:t>Igreja</a:t>
            </a:r>
            <a:r>
              <a:rPr lang="en-US" sz="2400" i="1" dirty="0"/>
              <a:t> </a:t>
            </a:r>
            <a:r>
              <a:rPr lang="en-US" sz="2400" i="1" dirty="0" err="1"/>
              <a:t>Católica</a:t>
            </a:r>
            <a:r>
              <a:rPr lang="en-US" sz="2400" i="1" dirty="0"/>
              <a:t> é universal, e </a:t>
            </a:r>
            <a:r>
              <a:rPr lang="en-US" sz="2400" i="1" dirty="0" err="1"/>
              <a:t>estes</a:t>
            </a:r>
            <a:r>
              <a:rPr lang="en-US" sz="2400" i="1" dirty="0"/>
              <a:t> </a:t>
            </a:r>
            <a:r>
              <a:rPr lang="en-US" sz="2400" i="1" dirty="0" err="1"/>
              <a:t>livros</a:t>
            </a:r>
            <a:r>
              <a:rPr lang="en-US" sz="2400" i="1" dirty="0"/>
              <a:t> </a:t>
            </a:r>
            <a:r>
              <a:rPr lang="en-US" sz="2400" i="1" dirty="0" err="1"/>
              <a:t>são</a:t>
            </a:r>
            <a:r>
              <a:rPr lang="en-US" sz="2400" i="1" dirty="0"/>
              <a:t> </a:t>
            </a:r>
            <a:r>
              <a:rPr lang="en-US" sz="2400" i="1" dirty="0" err="1"/>
              <a:t>contrários</a:t>
            </a:r>
            <a:r>
              <a:rPr lang="en-US" sz="2400" i="1" dirty="0"/>
              <a:t> à </a:t>
            </a:r>
            <a:r>
              <a:rPr lang="en-US" sz="2400" i="1" dirty="0" err="1"/>
              <a:t>fé</a:t>
            </a:r>
            <a:r>
              <a:rPr lang="en-US" sz="2400" i="1" dirty="0"/>
              <a:t> </a:t>
            </a:r>
            <a:r>
              <a:rPr lang="en-US" sz="2400" i="1" dirty="0" err="1"/>
              <a:t>católica</a:t>
            </a:r>
            <a:r>
              <a:rPr lang="en-US" sz="2400" i="1" dirty="0"/>
              <a:t>, </a:t>
            </a:r>
            <a:r>
              <a:rPr lang="en-US" sz="2400" i="1" dirty="0" err="1"/>
              <a:t>não</a:t>
            </a:r>
            <a:r>
              <a:rPr lang="en-US" sz="2400" i="1" dirty="0"/>
              <a:t> </a:t>
            </a:r>
            <a:r>
              <a:rPr lang="en-US" sz="2400" i="1" dirty="0" err="1"/>
              <a:t>podendo</a:t>
            </a:r>
            <a:r>
              <a:rPr lang="en-US" sz="2400" i="1" dirty="0"/>
              <a:t> o </a:t>
            </a:r>
            <a:r>
              <a:rPr lang="en-US" sz="2400" i="1" dirty="0" err="1"/>
              <a:t>governo</a:t>
            </a:r>
            <a:r>
              <a:rPr lang="en-US" sz="2400" i="1" dirty="0"/>
              <a:t> </a:t>
            </a:r>
            <a:r>
              <a:rPr lang="en-US" sz="2400" i="1" dirty="0" err="1"/>
              <a:t>permitir</a:t>
            </a:r>
            <a:r>
              <a:rPr lang="en-US" sz="2400" i="1" dirty="0"/>
              <a:t> </a:t>
            </a:r>
            <a:r>
              <a:rPr lang="en-US" sz="2400" i="1" dirty="0" err="1"/>
              <a:t>que</a:t>
            </a:r>
            <a:r>
              <a:rPr lang="en-US" sz="2400" i="1" dirty="0"/>
              <a:t> </a:t>
            </a:r>
            <a:r>
              <a:rPr lang="en-US" sz="2400" i="1" dirty="0" err="1"/>
              <a:t>eles</a:t>
            </a:r>
            <a:r>
              <a:rPr lang="en-US" sz="2400" i="1" dirty="0"/>
              <a:t> </a:t>
            </a:r>
            <a:r>
              <a:rPr lang="en-US" sz="2400" i="1" dirty="0" err="1"/>
              <a:t>passem</a:t>
            </a:r>
            <a:r>
              <a:rPr lang="en-US" sz="2400" i="1" dirty="0"/>
              <a:t> a </a:t>
            </a:r>
            <a:r>
              <a:rPr lang="en-US" sz="2400" i="1" dirty="0" err="1"/>
              <a:t>perverter</a:t>
            </a:r>
            <a:r>
              <a:rPr lang="en-US" sz="2400" i="1" dirty="0"/>
              <a:t> a moral e </a:t>
            </a:r>
            <a:r>
              <a:rPr lang="en-US" sz="2400" i="1" dirty="0" err="1"/>
              <a:t>religião</a:t>
            </a:r>
            <a:r>
              <a:rPr lang="en-US" sz="2400" i="1" dirty="0"/>
              <a:t> de </a:t>
            </a:r>
            <a:r>
              <a:rPr lang="en-US" sz="2400" i="1" dirty="0" err="1"/>
              <a:t>outros</a:t>
            </a:r>
            <a:r>
              <a:rPr lang="en-US" sz="2400" i="1" dirty="0"/>
              <a:t> </a:t>
            </a:r>
            <a:r>
              <a:rPr lang="en-US" sz="2400" i="1" dirty="0" err="1"/>
              <a:t>países</a:t>
            </a:r>
            <a:r>
              <a:rPr lang="en-US" sz="2400" i="1" dirty="0"/>
              <a:t>”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Bispos e assessores foram vaiados após o fogo consumir os 300 livros.</a:t>
            </a:r>
          </a:p>
        </p:txBody>
      </p:sp>
    </p:spTree>
  </p:cSld>
  <p:clrMapOvr>
    <a:masterClrMapping/>
  </p:clrMapOvr>
  <p:transition spd="slow" advClick="0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Eis uma observação de Kardec, na </a:t>
            </a:r>
            <a:r>
              <a:rPr lang="pt-BR" sz="2400" dirty="0" err="1"/>
              <a:t>Revue</a:t>
            </a:r>
            <a:r>
              <a:rPr lang="pt-BR" sz="2400" dirty="0"/>
              <a:t> </a:t>
            </a:r>
            <a:r>
              <a:rPr lang="pt-BR" sz="2400" dirty="0" err="1"/>
              <a:t>Spirite</a:t>
            </a:r>
            <a:r>
              <a:rPr lang="pt-BR" sz="2400" dirty="0"/>
              <a:t> de 1864: </a:t>
            </a:r>
            <a:r>
              <a:rPr lang="pt-BR" sz="2400" i="1" dirty="0"/>
              <a:t>“Quem primeiro proclamou que o Espiritismo era uma religião nova, com seu culto e seus sacerdotes, senão o clero? Onde se viu, até o presente, o culto e os sacerdotes do Espiritismo? Se algum dia ele se tornar uma religião, o clero é quem o terá provocado”</a:t>
            </a:r>
            <a:r>
              <a:rPr lang="pt-BR" sz="2400" dirty="0"/>
              <a:t>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Sofria do coração, quando projetava inaugurar a nova sede da Sociedade Parisiense de Estudos Espíritas em 1º de abril, onde inauguraria a primeira livraria espírita do mundo.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seu coração bateu pela última vez no dia 31 de março de 1869.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Sua </a:t>
            </a:r>
            <a:r>
              <a:rPr lang="en-US" sz="2400" dirty="0" err="1"/>
              <a:t>esposa</a:t>
            </a:r>
            <a:r>
              <a:rPr lang="en-US" sz="2400" dirty="0"/>
              <a:t>, </a:t>
            </a:r>
            <a:r>
              <a:rPr lang="en-US" sz="2400" dirty="0" err="1"/>
              <a:t>Amelie</a:t>
            </a:r>
            <a:r>
              <a:rPr lang="en-US" sz="2400" dirty="0"/>
              <a:t> </a:t>
            </a:r>
            <a:r>
              <a:rPr lang="en-US" sz="2400" dirty="0" err="1"/>
              <a:t>Boudet</a:t>
            </a:r>
            <a:r>
              <a:rPr lang="en-US" sz="2400" dirty="0"/>
              <a:t>, </a:t>
            </a:r>
            <a:r>
              <a:rPr lang="en-US" sz="2400" dirty="0" err="1"/>
              <a:t>cumprindo</a:t>
            </a:r>
            <a:r>
              <a:rPr lang="en-US" sz="2400" dirty="0"/>
              <a:t> o ideal de Allan </a:t>
            </a:r>
            <a:r>
              <a:rPr lang="en-US" sz="2400" dirty="0" err="1"/>
              <a:t>Kardec</a:t>
            </a:r>
            <a:r>
              <a:rPr lang="en-US" sz="2400" dirty="0"/>
              <a:t>, antes do </a:t>
            </a:r>
            <a:r>
              <a:rPr lang="en-US" sz="2400" dirty="0" err="1"/>
              <a:t>enterro</a:t>
            </a:r>
            <a:r>
              <a:rPr lang="en-US" sz="2400" dirty="0"/>
              <a:t> do </a:t>
            </a:r>
            <a:r>
              <a:rPr lang="en-US" sz="2400" dirty="0" err="1"/>
              <a:t>corpo</a:t>
            </a:r>
            <a:r>
              <a:rPr lang="en-US" sz="2400" dirty="0"/>
              <a:t> </a:t>
            </a:r>
            <a:r>
              <a:rPr lang="en-US" sz="2400" dirty="0" err="1"/>
              <a:t>retirou</a:t>
            </a:r>
            <a:r>
              <a:rPr lang="en-US" sz="2400" dirty="0"/>
              <a:t>-se do </a:t>
            </a:r>
            <a:r>
              <a:rPr lang="en-US" sz="2400" dirty="0" err="1"/>
              <a:t>velório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, </a:t>
            </a:r>
            <a:r>
              <a:rPr lang="en-US" sz="2400" dirty="0" err="1"/>
              <a:t>junto</a:t>
            </a:r>
            <a:r>
              <a:rPr lang="en-US" sz="2400" dirty="0"/>
              <a:t> dos amigos </a:t>
            </a:r>
            <a:r>
              <a:rPr lang="en-US" sz="2400" dirty="0" err="1"/>
              <a:t>espíritas</a:t>
            </a:r>
            <a:r>
              <a:rPr lang="en-US" sz="2400" dirty="0"/>
              <a:t>, </a:t>
            </a:r>
            <a:r>
              <a:rPr lang="en-US" sz="2400" dirty="0" err="1"/>
              <a:t>inaugurar</a:t>
            </a:r>
            <a:r>
              <a:rPr lang="en-US" sz="2400" dirty="0"/>
              <a:t> a </a:t>
            </a:r>
            <a:r>
              <a:rPr lang="en-US" sz="2400" dirty="0" err="1"/>
              <a:t>livraria</a:t>
            </a:r>
            <a:r>
              <a:rPr lang="en-US" sz="2400" dirty="0"/>
              <a:t> </a:t>
            </a:r>
            <a:r>
              <a:rPr lang="en-US" sz="2400" dirty="0" err="1"/>
              <a:t>espírita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seu</a:t>
            </a:r>
            <a:r>
              <a:rPr lang="en-US" sz="2400" dirty="0"/>
              <a:t> </a:t>
            </a:r>
            <a:r>
              <a:rPr lang="en-US" sz="2400" dirty="0" err="1"/>
              <a:t>livro</a:t>
            </a:r>
            <a:r>
              <a:rPr lang="en-US" sz="2400" dirty="0"/>
              <a:t> “</a:t>
            </a:r>
            <a:r>
              <a:rPr lang="en-US" sz="2400" dirty="0" err="1"/>
              <a:t>Obras</a:t>
            </a:r>
            <a:r>
              <a:rPr lang="en-US" sz="2400" dirty="0"/>
              <a:t> </a:t>
            </a:r>
            <a:r>
              <a:rPr lang="en-US" sz="2400" dirty="0" err="1"/>
              <a:t>Póstumas</a:t>
            </a:r>
            <a:r>
              <a:rPr lang="en-US" sz="2400" dirty="0"/>
              <a:t>” </a:t>
            </a:r>
            <a:r>
              <a:rPr lang="en-US" sz="2400" dirty="0" err="1"/>
              <a:t>está</a:t>
            </a:r>
            <a:r>
              <a:rPr lang="en-US" sz="2400" dirty="0"/>
              <a:t> o </a:t>
            </a:r>
            <a:r>
              <a:rPr lang="en-US" sz="2400" dirty="0" err="1"/>
              <a:t>aviso</a:t>
            </a:r>
            <a:r>
              <a:rPr lang="en-US" sz="2400" dirty="0"/>
              <a:t> de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voltaria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novo </a:t>
            </a:r>
            <a:r>
              <a:rPr lang="en-US" sz="2400" dirty="0" err="1"/>
              <a:t>corpo</a:t>
            </a:r>
            <a:r>
              <a:rPr lang="en-US" sz="2400" dirty="0"/>
              <a:t> e </a:t>
            </a:r>
            <a:r>
              <a:rPr lang="en-US" sz="2400" dirty="0" err="1"/>
              <a:t>em</a:t>
            </a:r>
            <a:r>
              <a:rPr lang="en-US" sz="2400" dirty="0"/>
              <a:t> novas </a:t>
            </a:r>
            <a:r>
              <a:rPr lang="en-US" sz="2400" dirty="0" err="1"/>
              <a:t>condições</a:t>
            </a:r>
            <a:r>
              <a:rPr lang="en-US" sz="2400" dirty="0"/>
              <a:t>, </a:t>
            </a:r>
            <a:r>
              <a:rPr lang="en-US" sz="2400" dirty="0" err="1"/>
              <a:t>para</a:t>
            </a:r>
            <a:r>
              <a:rPr lang="en-US" sz="2400" dirty="0"/>
              <a:t>, </a:t>
            </a:r>
            <a:r>
              <a:rPr lang="en-US" sz="2400" dirty="0" err="1"/>
              <a:t>então</a:t>
            </a:r>
            <a:r>
              <a:rPr lang="en-US" sz="2400" dirty="0"/>
              <a:t>, </a:t>
            </a:r>
            <a:r>
              <a:rPr lang="en-US" sz="2400" dirty="0" err="1"/>
              <a:t>concluir</a:t>
            </a:r>
            <a:r>
              <a:rPr lang="en-US" sz="2400" dirty="0"/>
              <a:t> a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obra</a:t>
            </a:r>
            <a:r>
              <a:rPr lang="en-US" sz="2400" dirty="0"/>
              <a:t>. </a:t>
            </a:r>
            <a:r>
              <a:rPr lang="en-US" sz="2400" dirty="0" err="1"/>
              <a:t>Não</a:t>
            </a:r>
            <a:r>
              <a:rPr lang="en-US" sz="2400" dirty="0"/>
              <a:t> </a:t>
            </a:r>
            <a:r>
              <a:rPr lang="en-US" sz="2400" dirty="0" err="1"/>
              <a:t>entrara</a:t>
            </a:r>
            <a:r>
              <a:rPr lang="en-US" sz="2400" dirty="0"/>
              <a:t> </a:t>
            </a:r>
            <a:r>
              <a:rPr lang="en-US" sz="2400" dirty="0" err="1"/>
              <a:t>nas</a:t>
            </a:r>
            <a:r>
              <a:rPr lang="en-US" sz="2400" dirty="0"/>
              <a:t> </a:t>
            </a:r>
            <a:r>
              <a:rPr lang="en-US" sz="2400" dirty="0" err="1"/>
              <a:t>Epístolas</a:t>
            </a:r>
            <a:r>
              <a:rPr lang="en-US" sz="2400" dirty="0"/>
              <a:t>,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Atos</a:t>
            </a:r>
            <a:r>
              <a:rPr lang="en-US" sz="2400" dirty="0"/>
              <a:t> dos </a:t>
            </a:r>
            <a:r>
              <a:rPr lang="en-US" sz="2400" dirty="0" err="1"/>
              <a:t>Apóstolos</a:t>
            </a:r>
            <a:r>
              <a:rPr lang="en-US" sz="2400" dirty="0"/>
              <a:t> e </a:t>
            </a:r>
            <a:r>
              <a:rPr lang="en-US" sz="2400" dirty="0" err="1"/>
              <a:t>Apocalipse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i="1" dirty="0"/>
              <a:t>“A </a:t>
            </a:r>
            <a:r>
              <a:rPr lang="en-US" sz="2400" i="1" dirty="0" err="1"/>
              <a:t>verdade</a:t>
            </a:r>
            <a:r>
              <a:rPr lang="en-US" sz="2400" i="1" dirty="0"/>
              <a:t> </a:t>
            </a:r>
            <a:r>
              <a:rPr lang="en-US" sz="2400" i="1" dirty="0" err="1"/>
              <a:t>não</a:t>
            </a:r>
            <a:r>
              <a:rPr lang="en-US" sz="2400" i="1" dirty="0"/>
              <a:t> </a:t>
            </a:r>
            <a:r>
              <a:rPr lang="en-US" sz="2400" i="1" dirty="0" err="1"/>
              <a:t>será</a:t>
            </a:r>
            <a:r>
              <a:rPr lang="en-US" sz="2400" i="1" dirty="0"/>
              <a:t> </a:t>
            </a:r>
            <a:r>
              <a:rPr lang="en-US" sz="2400" i="1" dirty="0" err="1"/>
              <a:t>conhecida</a:t>
            </a:r>
            <a:r>
              <a:rPr lang="en-US" sz="2400" i="1" dirty="0"/>
              <a:t> de </a:t>
            </a:r>
            <a:r>
              <a:rPr lang="en-US" sz="2400" i="1" dirty="0" err="1"/>
              <a:t>todos</a:t>
            </a:r>
            <a:r>
              <a:rPr lang="en-US" sz="2400" i="1" dirty="0"/>
              <a:t>, </a:t>
            </a:r>
            <a:r>
              <a:rPr lang="en-US" sz="2400" i="1" dirty="0" err="1"/>
              <a:t>nem</a:t>
            </a:r>
            <a:r>
              <a:rPr lang="en-US" sz="2400" i="1" dirty="0"/>
              <a:t> </a:t>
            </a:r>
            <a:r>
              <a:rPr lang="en-US" sz="2400" i="1" dirty="0" err="1"/>
              <a:t>crida</a:t>
            </a:r>
            <a:r>
              <a:rPr lang="en-US" sz="2400" i="1" dirty="0"/>
              <a:t>, </a:t>
            </a:r>
            <a:r>
              <a:rPr lang="en-US" sz="2400" i="1" dirty="0" err="1"/>
              <a:t>senão</a:t>
            </a:r>
            <a:r>
              <a:rPr lang="en-US" sz="2400" i="1" dirty="0"/>
              <a:t> </a:t>
            </a:r>
            <a:r>
              <a:rPr lang="en-US" sz="2400" i="1" dirty="0" err="1"/>
              <a:t>daqui</a:t>
            </a:r>
            <a:r>
              <a:rPr lang="en-US" sz="2400" i="1" dirty="0"/>
              <a:t> a </a:t>
            </a:r>
            <a:r>
              <a:rPr lang="en-US" sz="2400" i="1" dirty="0" err="1"/>
              <a:t>muito</a:t>
            </a:r>
            <a:r>
              <a:rPr lang="en-US" sz="2400" i="1" dirty="0"/>
              <a:t> tempo!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Não permanecerás longo tempo entre nós. Terás que volver à Terra para concluir a tua missão, que não podes terminar nesta existência. Ausentar-te-ás por alguns anos e, quando voltares, será em condições que te permitam trabalhar desde cedo.  </a:t>
            </a:r>
            <a:endParaRPr lang="en-US" sz="2400" dirty="0"/>
          </a:p>
          <a:p>
            <a:r>
              <a:rPr lang="pt-BR" sz="2400" dirty="0"/>
              <a:t>Da Revista Espírita Março 1865 – pg.82 e 83</a:t>
            </a:r>
            <a:endParaRPr lang="en-US" sz="2400" dirty="0"/>
          </a:p>
          <a:p>
            <a:r>
              <a:rPr lang="pt-BR" sz="2400" dirty="0"/>
              <a:t>“Sou eu, </a:t>
            </a:r>
            <a:r>
              <a:rPr lang="pt-BR" sz="2400" dirty="0" err="1"/>
              <a:t>Demeure</a:t>
            </a:r>
            <a:r>
              <a:rPr lang="pt-BR" sz="2400" dirty="0"/>
              <a:t>, amigo do </a:t>
            </a:r>
            <a:r>
              <a:rPr lang="pt-BR" sz="2400" dirty="0" err="1"/>
              <a:t>sr.</a:t>
            </a:r>
            <a:r>
              <a:rPr lang="pt-BR" sz="2400" dirty="0"/>
              <a:t> Kardec. Segundo minhas observações e os ensinamentos que colhi em boa fonte, é-me evidente que quanto mais cedo se der a sua desencarnação, tanto mais cedo poderá dar-se a sua reencarnação, a fim de completar a sua obra”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Em “O Livro dos Espíritos” (Allan Kardec)</a:t>
            </a:r>
            <a:endParaRPr lang="en-US" sz="2400" dirty="0"/>
          </a:p>
          <a:p>
            <a:r>
              <a:rPr lang="pt-BR" sz="2400" dirty="0"/>
              <a:t>“A vaidade de certos homens, que julgam saber tudo e tudo querem explicar a seu modo, dará nascimento a opiniões dissidentes. Mas, todos os que tiverem em vista o grande princípio de Jesus se confundirão num só sentimento: o do amor do bem e se unirão por um laço fraterno, que prenderá o mundo inteiro. Estes deixarão de lado as miseráveis disputas de palavras, para só se ocuparem com o que é essencial. E a doutrina será sempre a mesma, quanto ao fundo, para todos os que receberem comunicações de espíritos superiores”.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sz="2000" b="1" dirty="0"/>
              <a:t>KARDEC</a:t>
            </a:r>
            <a:endParaRPr lang="en-US" sz="2000" b="1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9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KARDEC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Kardec reencarnou em Portugal (em 1898) e viria para cá muito novo, mas muita gente viu e, por isso, desencarnou para reencarnar no Brasil, em 1910.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E cumprindo-se os avisos, no início do século XX, volta à carne, em outras condições e com o nome de OSVALDO POLIDORO, para completar a obra de Restauração e entregar o Evangelho Eterno e Orações Prodigiosas, profetizado em Apocalipse, 14, 1 a 7.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sz="2400" b="1" dirty="0"/>
              <a:t>VEDA VYASA</a:t>
            </a:r>
            <a:endParaRPr lang="en-US" sz="2400" b="1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627784" y="974333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b="1" dirty="0" err="1"/>
              <a:t>Vedavyasa</a:t>
            </a:r>
            <a:r>
              <a:rPr lang="pt-BR" sz="2400" b="1" dirty="0"/>
              <a:t>, o grande sábio da Índia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Sathyavathi</a:t>
            </a:r>
            <a:r>
              <a:rPr lang="pt-BR" sz="2400" dirty="0"/>
              <a:t> deu à luz uma criança masculina, que era de cor escura. Aquela criança foi chamada </a:t>
            </a:r>
            <a:r>
              <a:rPr lang="pt-BR" sz="2400" dirty="0" err="1"/>
              <a:t>Vyasa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 sábio </a:t>
            </a:r>
            <a:r>
              <a:rPr lang="pt-BR" sz="2400" dirty="0" err="1"/>
              <a:t>Parasara</a:t>
            </a:r>
            <a:r>
              <a:rPr lang="pt-BR" sz="2400" dirty="0"/>
              <a:t> o levou para o seu convento, localizado no meio das florestas, e lhe ensinou todos os Vedas e assuntos afins.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Vyasa</a:t>
            </a:r>
            <a:r>
              <a:rPr lang="pt-BR" sz="2400" dirty="0"/>
              <a:t> era um grande autor voraz.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Tinha poderes sobrenaturais extraordinários.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Vedas originalmente eram misturados e pareciam uma única unidade. Era um trabalho tenaz para qualquer um estudá-los. Então, </a:t>
            </a:r>
            <a:r>
              <a:rPr lang="pt-BR" sz="2400" dirty="0" err="1"/>
              <a:t>Vyasa</a:t>
            </a:r>
            <a:r>
              <a:rPr lang="pt-BR" sz="2400" dirty="0"/>
              <a:t> tomou a si a grande tarefa de dividi-los e coordená-los.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1387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VEDA VYASA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sz="2000" b="1" dirty="0"/>
              <a:t>OSVALDO POLIDORO</a:t>
            </a:r>
            <a:endParaRPr lang="en-US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84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OSVALDO POLIDORO</a:t>
            </a:r>
            <a:endParaRPr lang="en-US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Nasceu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Itaquera</a:t>
            </a:r>
            <a:r>
              <a:rPr lang="en-US" sz="2400" dirty="0"/>
              <a:t>, </a:t>
            </a:r>
            <a:r>
              <a:rPr lang="en-US" sz="2400" dirty="0" err="1"/>
              <a:t>bairro</a:t>
            </a:r>
            <a:r>
              <a:rPr lang="en-US" sz="2400" dirty="0"/>
              <a:t> do </a:t>
            </a:r>
            <a:r>
              <a:rPr lang="en-US" sz="2400" dirty="0" err="1"/>
              <a:t>Carmo</a:t>
            </a:r>
            <a:r>
              <a:rPr lang="en-US" sz="2400" dirty="0"/>
              <a:t>, no </a:t>
            </a:r>
            <a:r>
              <a:rPr lang="en-US" sz="2400" dirty="0" err="1"/>
              <a:t>dia</a:t>
            </a:r>
            <a:r>
              <a:rPr lang="en-US" sz="2400" dirty="0"/>
              <a:t> 5 de </a:t>
            </a:r>
            <a:r>
              <a:rPr lang="en-US" sz="2400" dirty="0" err="1"/>
              <a:t>junho</a:t>
            </a:r>
            <a:r>
              <a:rPr lang="en-US" sz="2400" dirty="0"/>
              <a:t> de 1910.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As </a:t>
            </a:r>
            <a:r>
              <a:rPr lang="en-US" sz="2400" dirty="0" err="1"/>
              <a:t>terras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moravam</a:t>
            </a:r>
            <a:r>
              <a:rPr lang="en-US" sz="2400" dirty="0"/>
              <a:t> (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perfaziam</a:t>
            </a:r>
            <a:r>
              <a:rPr lang="en-US" sz="2400" dirty="0"/>
              <a:t> </a:t>
            </a:r>
            <a:r>
              <a:rPr lang="en-US" sz="2400" dirty="0" err="1"/>
              <a:t>grande</a:t>
            </a:r>
            <a:r>
              <a:rPr lang="en-US" sz="2400" dirty="0"/>
              <a:t> parte de </a:t>
            </a:r>
            <a:r>
              <a:rPr lang="en-US" sz="2400" dirty="0" err="1"/>
              <a:t>Itaquera</a:t>
            </a:r>
            <a:r>
              <a:rPr lang="en-US" sz="2400" dirty="0"/>
              <a:t>) </a:t>
            </a:r>
            <a:r>
              <a:rPr lang="en-US" sz="2400" dirty="0" err="1"/>
              <a:t>eram</a:t>
            </a:r>
            <a:r>
              <a:rPr lang="en-US" sz="2400" dirty="0"/>
              <a:t> de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família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Viviam</a:t>
            </a:r>
            <a:r>
              <a:rPr lang="en-US" sz="2400" dirty="0"/>
              <a:t> com a </a:t>
            </a:r>
            <a:r>
              <a:rPr lang="en-US" sz="2400" dirty="0" err="1"/>
              <a:t>atividade</a:t>
            </a:r>
            <a:r>
              <a:rPr lang="en-US" sz="2400" dirty="0"/>
              <a:t> de </a:t>
            </a:r>
            <a:r>
              <a:rPr lang="en-US" sz="2400" dirty="0" err="1"/>
              <a:t>fabricar</a:t>
            </a:r>
            <a:r>
              <a:rPr lang="en-US" sz="2400" dirty="0"/>
              <a:t> </a:t>
            </a:r>
            <a:r>
              <a:rPr lang="en-US" sz="2400" dirty="0" err="1"/>
              <a:t>tijolos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Morou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Itaquera</a:t>
            </a:r>
            <a:r>
              <a:rPr lang="en-US" sz="2400" dirty="0"/>
              <a:t> </a:t>
            </a:r>
            <a:r>
              <a:rPr lang="en-US" sz="2400" dirty="0" err="1"/>
              <a:t>até</a:t>
            </a:r>
            <a:r>
              <a:rPr lang="en-US" sz="2400" dirty="0"/>
              <a:t> 1929, </a:t>
            </a:r>
            <a:r>
              <a:rPr lang="en-US" sz="2400" dirty="0" err="1"/>
              <a:t>quando</a:t>
            </a:r>
            <a:r>
              <a:rPr lang="en-US" sz="2400" dirty="0"/>
              <a:t> </a:t>
            </a:r>
            <a:r>
              <a:rPr lang="en-US" sz="2400" dirty="0" err="1"/>
              <a:t>seus</a:t>
            </a:r>
            <a:r>
              <a:rPr lang="en-US" sz="2400" dirty="0"/>
              <a:t> </a:t>
            </a:r>
            <a:r>
              <a:rPr lang="en-US" sz="2400" dirty="0" err="1"/>
              <a:t>pais</a:t>
            </a:r>
            <a:r>
              <a:rPr lang="en-US" sz="2400" dirty="0"/>
              <a:t> se </a:t>
            </a:r>
            <a:r>
              <a:rPr lang="en-US" sz="2400" dirty="0" err="1"/>
              <a:t>separaram</a:t>
            </a:r>
            <a:r>
              <a:rPr lang="en-US" sz="2400" dirty="0"/>
              <a:t> e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mãe</a:t>
            </a:r>
            <a:r>
              <a:rPr lang="en-US" sz="2400" dirty="0"/>
              <a:t> </a:t>
            </a:r>
            <a:r>
              <a:rPr lang="en-US" sz="2400" dirty="0" err="1"/>
              <a:t>mudou</a:t>
            </a:r>
            <a:r>
              <a:rPr lang="en-US" sz="2400" dirty="0"/>
              <a:t>-se </a:t>
            </a:r>
            <a:r>
              <a:rPr lang="en-US" sz="2400" dirty="0" err="1"/>
              <a:t>para</a:t>
            </a:r>
            <a:r>
              <a:rPr lang="en-US" sz="2400" dirty="0"/>
              <a:t> São Paulo.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1961 passou a morar na rua </a:t>
            </a:r>
            <a:r>
              <a:rPr lang="pt-BR" sz="2400" dirty="0" err="1"/>
              <a:t>Alarico</a:t>
            </a:r>
            <a:r>
              <a:rPr lang="pt-BR" sz="2400" dirty="0"/>
              <a:t> Toledo </a:t>
            </a:r>
            <a:r>
              <a:rPr lang="pt-BR" sz="2400" dirty="0" err="1"/>
              <a:t>Piza</a:t>
            </a:r>
            <a:r>
              <a:rPr lang="pt-BR" sz="2400" dirty="0"/>
              <a:t>, Itaim Paulista, até o fim de seus dias.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Levou</a:t>
            </a:r>
            <a:r>
              <a:rPr lang="en-US" sz="2400" dirty="0"/>
              <a:t>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vida</a:t>
            </a:r>
            <a:r>
              <a:rPr lang="en-US" sz="2400" dirty="0"/>
              <a:t> </a:t>
            </a:r>
            <a:r>
              <a:rPr lang="en-US" sz="2400" dirty="0" err="1"/>
              <a:t>muito</a:t>
            </a:r>
            <a:r>
              <a:rPr lang="en-US" sz="2400" dirty="0"/>
              <a:t> simples</a:t>
            </a:r>
          </a:p>
        </p:txBody>
      </p:sp>
    </p:spTree>
  </p:cSld>
  <p:clrMapOvr>
    <a:masterClrMapping/>
  </p:clrMapOvr>
  <p:transition spd="slow" advClick="0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sz="2000" b="1" dirty="0"/>
              <a:t>OSVALDO POLIDORO</a:t>
            </a:r>
            <a:endParaRPr lang="en-US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84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OSVALDO POLIDORO</a:t>
            </a:r>
            <a:endParaRPr lang="en-US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Na </a:t>
            </a:r>
            <a:r>
              <a:rPr lang="en-US" sz="2400" dirty="0" err="1"/>
              <a:t>Revolução</a:t>
            </a:r>
            <a:r>
              <a:rPr lang="en-US" sz="2400" dirty="0"/>
              <a:t> de 32, </a:t>
            </a:r>
            <a:r>
              <a:rPr lang="en-US" sz="2400" dirty="0" err="1"/>
              <a:t>como</a:t>
            </a:r>
            <a:r>
              <a:rPr lang="en-US" sz="2400" dirty="0"/>
              <a:t> </a:t>
            </a:r>
            <a:r>
              <a:rPr lang="en-US" sz="2400" dirty="0" err="1"/>
              <a:t>voluntário</a:t>
            </a:r>
            <a:r>
              <a:rPr lang="en-US" sz="2400" dirty="0"/>
              <a:t>, </a:t>
            </a:r>
            <a:r>
              <a:rPr lang="en-US" sz="2400" dirty="0" err="1"/>
              <a:t>serviu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Quitaúna</a:t>
            </a:r>
            <a:r>
              <a:rPr lang="en-US" sz="2400" dirty="0"/>
              <a:t> </a:t>
            </a:r>
            <a:r>
              <a:rPr lang="en-US" sz="2400" dirty="0" err="1"/>
              <a:t>pela</a:t>
            </a:r>
            <a:r>
              <a:rPr lang="en-US" sz="2400" dirty="0"/>
              <a:t> </a:t>
            </a:r>
            <a:r>
              <a:rPr lang="en-US" sz="2400" dirty="0" err="1"/>
              <a:t>defesa</a:t>
            </a:r>
            <a:r>
              <a:rPr lang="en-US" sz="2400" dirty="0"/>
              <a:t> dos </a:t>
            </a:r>
            <a:r>
              <a:rPr lang="en-US" sz="2400" dirty="0" err="1"/>
              <a:t>interesses</a:t>
            </a:r>
            <a:r>
              <a:rPr lang="en-US" sz="2400" dirty="0"/>
              <a:t> de São Paulo.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Trabalhou</a:t>
            </a:r>
            <a:r>
              <a:rPr lang="en-US" sz="2400" dirty="0"/>
              <a:t> </a:t>
            </a:r>
            <a:r>
              <a:rPr lang="en-US" sz="2400" dirty="0" err="1"/>
              <a:t>até</a:t>
            </a:r>
            <a:r>
              <a:rPr lang="en-US" sz="2400" dirty="0"/>
              <a:t> a </a:t>
            </a:r>
            <a:r>
              <a:rPr lang="en-US" sz="2400" dirty="0" err="1"/>
              <a:t>aposentadoria</a:t>
            </a:r>
            <a:r>
              <a:rPr lang="en-US" sz="2400" dirty="0"/>
              <a:t>, </a:t>
            </a:r>
            <a:r>
              <a:rPr lang="en-US" sz="2400" dirty="0" err="1"/>
              <a:t>ligado</a:t>
            </a:r>
            <a:r>
              <a:rPr lang="en-US" sz="2400" dirty="0"/>
              <a:t>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ramo</a:t>
            </a:r>
            <a:r>
              <a:rPr lang="en-US" sz="2400" dirty="0"/>
              <a:t> de </a:t>
            </a:r>
            <a:r>
              <a:rPr lang="en-US" sz="2400" dirty="0" err="1"/>
              <a:t>serralheria</a:t>
            </a:r>
            <a:r>
              <a:rPr lang="en-US" sz="2400" dirty="0"/>
              <a:t>, </a:t>
            </a:r>
            <a:r>
              <a:rPr lang="en-US" sz="2400" dirty="0" err="1"/>
              <a:t>sendo</a:t>
            </a:r>
            <a:r>
              <a:rPr lang="en-US" sz="2400" dirty="0"/>
              <a:t> </a:t>
            </a:r>
            <a:r>
              <a:rPr lang="en-US" sz="2400" dirty="0" err="1"/>
              <a:t>chefe</a:t>
            </a:r>
            <a:r>
              <a:rPr lang="en-US" sz="2400" dirty="0"/>
              <a:t> da </a:t>
            </a:r>
            <a:r>
              <a:rPr lang="en-US" sz="2400" dirty="0" err="1"/>
              <a:t>assistência</a:t>
            </a:r>
            <a:r>
              <a:rPr lang="en-US" sz="2400" dirty="0"/>
              <a:t> </a:t>
            </a:r>
            <a:r>
              <a:rPr lang="en-US" sz="2400" dirty="0" err="1"/>
              <a:t>técnica</a:t>
            </a:r>
            <a:r>
              <a:rPr lang="en-US" sz="2400" dirty="0"/>
              <a:t> da </a:t>
            </a:r>
            <a:r>
              <a:rPr lang="en-US" sz="2400" dirty="0" err="1"/>
              <a:t>Metalúrgica</a:t>
            </a:r>
            <a:r>
              <a:rPr lang="en-US" sz="2400" dirty="0"/>
              <a:t> </a:t>
            </a:r>
            <a:r>
              <a:rPr lang="en-US" sz="2400" dirty="0" err="1"/>
              <a:t>Cosmopolita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Seu </a:t>
            </a:r>
            <a:r>
              <a:rPr lang="en-US" sz="2400" dirty="0" err="1"/>
              <a:t>salário</a:t>
            </a:r>
            <a:r>
              <a:rPr lang="en-US" sz="2400" dirty="0"/>
              <a:t> era </a:t>
            </a:r>
            <a:r>
              <a:rPr lang="en-US" sz="2400" dirty="0" err="1"/>
              <a:t>sempre</a:t>
            </a:r>
            <a:r>
              <a:rPr lang="en-US" sz="2400" dirty="0"/>
              <a:t> </a:t>
            </a:r>
            <a:r>
              <a:rPr lang="en-US" sz="2400" dirty="0" err="1"/>
              <a:t>aplicado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impressão</a:t>
            </a:r>
            <a:r>
              <a:rPr lang="en-US" sz="2400" dirty="0"/>
              <a:t> de </a:t>
            </a:r>
            <a:r>
              <a:rPr lang="en-US" sz="2400" dirty="0" err="1"/>
              <a:t>todo</a:t>
            </a:r>
            <a:r>
              <a:rPr lang="en-US" sz="2400" dirty="0"/>
              <a:t> o material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escrevia</a:t>
            </a:r>
            <a:r>
              <a:rPr lang="en-US" sz="2400" dirty="0"/>
              <a:t>, </a:t>
            </a:r>
            <a:r>
              <a:rPr lang="en-US" sz="2400" dirty="0" err="1"/>
              <a:t>expandindo</a:t>
            </a:r>
            <a:r>
              <a:rPr lang="en-US" sz="2400" dirty="0"/>
              <a:t> a </a:t>
            </a:r>
            <a:r>
              <a:rPr lang="en-US" sz="2400" dirty="0" err="1"/>
              <a:t>doutrina</a:t>
            </a:r>
            <a:r>
              <a:rPr lang="en-US" sz="2400" dirty="0"/>
              <a:t> do </a:t>
            </a:r>
            <a:r>
              <a:rPr lang="en-US" sz="2400" dirty="0" err="1"/>
              <a:t>Divinismo</a:t>
            </a:r>
            <a:r>
              <a:rPr lang="en-US" sz="2400" dirty="0"/>
              <a:t>,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Obra</a:t>
            </a:r>
            <a:r>
              <a:rPr lang="en-US" sz="2400" dirty="0"/>
              <a:t> </a:t>
            </a:r>
            <a:r>
              <a:rPr lang="en-US" sz="2400" dirty="0" err="1"/>
              <a:t>Maior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 spd="slow" advClick="0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sz="2000" b="1" dirty="0"/>
              <a:t>OSVALDO POLIDORO</a:t>
            </a:r>
            <a:endParaRPr lang="en-US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84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OSVALDO POLIDORO</a:t>
            </a:r>
            <a:endParaRPr lang="en-US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Estava</a:t>
            </a:r>
            <a:r>
              <a:rPr lang="en-US" sz="2400" dirty="0"/>
              <a:t> </a:t>
            </a:r>
            <a:r>
              <a:rPr lang="en-US" sz="2400" dirty="0" err="1"/>
              <a:t>sempre</a:t>
            </a:r>
            <a:r>
              <a:rPr lang="en-US" sz="2400" dirty="0"/>
              <a:t> </a:t>
            </a:r>
            <a:r>
              <a:rPr lang="en-US" sz="2400" dirty="0" err="1"/>
              <a:t>lendo</a:t>
            </a:r>
            <a:r>
              <a:rPr lang="en-US" sz="2400" dirty="0"/>
              <a:t>, </a:t>
            </a:r>
            <a:r>
              <a:rPr lang="en-US" sz="2400" dirty="0" err="1"/>
              <a:t>estudando</a:t>
            </a:r>
            <a:r>
              <a:rPr lang="en-US" sz="2400" dirty="0"/>
              <a:t>, </a:t>
            </a:r>
            <a:r>
              <a:rPr lang="en-US" sz="2400" dirty="0" err="1"/>
              <a:t>escrevendo</a:t>
            </a:r>
            <a:r>
              <a:rPr lang="en-US" sz="2400" dirty="0"/>
              <a:t>, </a:t>
            </a:r>
            <a:r>
              <a:rPr lang="en-US" sz="2400" dirty="0" err="1"/>
              <a:t>trabalhando</a:t>
            </a:r>
            <a:r>
              <a:rPr lang="en-US" sz="2400" dirty="0"/>
              <a:t> </a:t>
            </a:r>
            <a:r>
              <a:rPr lang="en-US" sz="2400" dirty="0" err="1"/>
              <a:t>espiritualmente</a:t>
            </a:r>
            <a:r>
              <a:rPr lang="en-US" sz="2400" dirty="0"/>
              <a:t>, </a:t>
            </a:r>
            <a:r>
              <a:rPr lang="en-US" sz="2400" dirty="0" err="1"/>
              <a:t>servindo</a:t>
            </a:r>
            <a:r>
              <a:rPr lang="en-US" sz="2400" dirty="0"/>
              <a:t>, </a:t>
            </a:r>
            <a:r>
              <a:rPr lang="en-US" sz="2400" dirty="0" err="1"/>
              <a:t>todo</a:t>
            </a:r>
            <a:r>
              <a:rPr lang="en-US" sz="2400" dirty="0"/>
              <a:t> </a:t>
            </a:r>
            <a:r>
              <a:rPr lang="en-US" sz="2400" dirty="0" err="1"/>
              <a:t>dia</a:t>
            </a:r>
            <a:r>
              <a:rPr lang="en-US" sz="2400" dirty="0"/>
              <a:t> </a:t>
            </a:r>
            <a:r>
              <a:rPr lang="en-US" sz="2400" dirty="0" err="1"/>
              <a:t>dirigindo</a:t>
            </a:r>
            <a:r>
              <a:rPr lang="en-US" sz="2400" dirty="0"/>
              <a:t> </a:t>
            </a:r>
            <a:r>
              <a:rPr lang="en-US" sz="2400" dirty="0" err="1"/>
              <a:t>sessão</a:t>
            </a:r>
            <a:r>
              <a:rPr lang="en-US" sz="2400" dirty="0"/>
              <a:t>, </a:t>
            </a:r>
            <a:r>
              <a:rPr lang="en-US" sz="2400" dirty="0" err="1"/>
              <a:t>ensinando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Com 17 </a:t>
            </a:r>
            <a:r>
              <a:rPr lang="en-US" sz="2400" dirty="0" err="1"/>
              <a:t>anos</a:t>
            </a:r>
            <a:r>
              <a:rPr lang="en-US" sz="2400" dirty="0"/>
              <a:t> </a:t>
            </a:r>
            <a:r>
              <a:rPr lang="en-US" sz="2400" dirty="0" err="1"/>
              <a:t>escreveu</a:t>
            </a:r>
            <a:r>
              <a:rPr lang="en-US" sz="2400" dirty="0"/>
              <a:t> o </a:t>
            </a:r>
            <a:r>
              <a:rPr lang="en-US" sz="2400" dirty="0" err="1"/>
              <a:t>livro</a:t>
            </a:r>
            <a:r>
              <a:rPr lang="en-US" sz="2400" dirty="0"/>
              <a:t> </a:t>
            </a:r>
            <a:r>
              <a:rPr lang="en-US" sz="2400" i="1" dirty="0"/>
              <a:t>“</a:t>
            </a:r>
            <a:r>
              <a:rPr lang="en-US" sz="2400" i="1" dirty="0" err="1"/>
              <a:t>Que</a:t>
            </a:r>
            <a:r>
              <a:rPr lang="en-US" sz="2400" i="1" dirty="0"/>
              <a:t> </a:t>
            </a:r>
            <a:r>
              <a:rPr lang="en-US" sz="2400" i="1" dirty="0" err="1"/>
              <a:t>fizeste</a:t>
            </a:r>
            <a:r>
              <a:rPr lang="en-US" sz="2400" i="1" dirty="0"/>
              <a:t> do </a:t>
            </a:r>
            <a:r>
              <a:rPr lang="en-US" sz="2400" i="1" dirty="0" err="1"/>
              <a:t>Batismo</a:t>
            </a:r>
            <a:r>
              <a:rPr lang="en-US" sz="2400" i="1" dirty="0"/>
              <a:t> do </a:t>
            </a:r>
            <a:r>
              <a:rPr lang="en-US" sz="2400" i="1" dirty="0" err="1"/>
              <a:t>Espírito</a:t>
            </a:r>
            <a:r>
              <a:rPr lang="en-US" sz="2400" i="1" dirty="0"/>
              <a:t>?”</a:t>
            </a:r>
            <a:r>
              <a:rPr lang="en-US" sz="2400" dirty="0"/>
              <a:t> . Era auto </a:t>
            </a:r>
            <a:r>
              <a:rPr lang="en-US" sz="2400" dirty="0" err="1"/>
              <a:t>didata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Nesta</a:t>
            </a:r>
            <a:r>
              <a:rPr lang="en-US" sz="2400" dirty="0"/>
              <a:t> </a:t>
            </a:r>
            <a:r>
              <a:rPr lang="en-US" sz="2400" dirty="0" err="1"/>
              <a:t>obra</a:t>
            </a:r>
            <a:r>
              <a:rPr lang="en-US" sz="2400" dirty="0"/>
              <a:t> - e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todas</a:t>
            </a:r>
            <a:r>
              <a:rPr lang="en-US" sz="2400" dirty="0"/>
              <a:t>, </a:t>
            </a:r>
            <a:r>
              <a:rPr lang="en-US" sz="2400" dirty="0" err="1"/>
              <a:t>convida</a:t>
            </a:r>
            <a:r>
              <a:rPr lang="en-US" sz="2400" dirty="0"/>
              <a:t> a </a:t>
            </a:r>
            <a:r>
              <a:rPr lang="en-US" sz="2400" dirty="0" err="1"/>
              <a:t>Humanidade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um </a:t>
            </a:r>
            <a:r>
              <a:rPr lang="en-US" sz="2400" dirty="0" err="1"/>
              <a:t>comportamento</a:t>
            </a:r>
            <a:r>
              <a:rPr lang="en-US" sz="2400" dirty="0"/>
              <a:t> </a:t>
            </a:r>
            <a:r>
              <a:rPr lang="en-US" sz="2400" dirty="0" err="1"/>
              <a:t>dentro</a:t>
            </a:r>
            <a:r>
              <a:rPr lang="en-US" sz="2400" dirty="0"/>
              <a:t> dos </a:t>
            </a:r>
            <a:r>
              <a:rPr lang="en-US" sz="2400" dirty="0" err="1"/>
              <a:t>padrões</a:t>
            </a:r>
            <a:r>
              <a:rPr lang="en-US" sz="2400" dirty="0"/>
              <a:t> </a:t>
            </a:r>
            <a:r>
              <a:rPr lang="en-US" sz="2400" dirty="0" err="1"/>
              <a:t>Divinos</a:t>
            </a:r>
            <a:r>
              <a:rPr lang="en-US" sz="2400" dirty="0"/>
              <a:t>, </a:t>
            </a:r>
            <a:r>
              <a:rPr lang="en-US" sz="2400" dirty="0" err="1"/>
              <a:t>segundo</a:t>
            </a:r>
            <a:r>
              <a:rPr lang="en-US" sz="2400" dirty="0"/>
              <a:t>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Dez</a:t>
            </a:r>
            <a:r>
              <a:rPr lang="en-US" sz="2400" dirty="0"/>
              <a:t> </a:t>
            </a:r>
            <a:r>
              <a:rPr lang="en-US" sz="2400" dirty="0" err="1"/>
              <a:t>Mandamentos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Verdade</a:t>
            </a:r>
            <a:r>
              <a:rPr lang="en-US" sz="2400" dirty="0"/>
              <a:t> </a:t>
            </a:r>
            <a:r>
              <a:rPr lang="en-US" sz="2400" dirty="0" err="1"/>
              <a:t>foi</a:t>
            </a:r>
            <a:r>
              <a:rPr lang="en-US" sz="2400" dirty="0"/>
              <a:t> a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Bandeira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não</a:t>
            </a:r>
            <a:r>
              <a:rPr lang="en-US" sz="2400" dirty="0"/>
              <a:t> media </a:t>
            </a:r>
            <a:r>
              <a:rPr lang="en-US" sz="2400" dirty="0" err="1"/>
              <a:t>esforços</a:t>
            </a:r>
            <a:r>
              <a:rPr lang="en-US" sz="2400" dirty="0"/>
              <a:t>, </a:t>
            </a:r>
            <a:r>
              <a:rPr lang="en-US" sz="2400" dirty="0" err="1"/>
              <a:t>nem</a:t>
            </a:r>
            <a:r>
              <a:rPr lang="en-US" sz="2400" dirty="0"/>
              <a:t> </a:t>
            </a:r>
            <a:r>
              <a:rPr lang="en-US" sz="2400" dirty="0" err="1"/>
              <a:t>distâncias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</a:t>
            </a:r>
            <a:r>
              <a:rPr lang="en-US" sz="2400" dirty="0" err="1"/>
              <a:t>atender</a:t>
            </a:r>
            <a:r>
              <a:rPr lang="en-US" sz="2400" dirty="0"/>
              <a:t> </a:t>
            </a:r>
            <a:r>
              <a:rPr lang="en-US" sz="2400" dirty="0" err="1"/>
              <a:t>aos</a:t>
            </a:r>
            <a:r>
              <a:rPr lang="en-US" sz="2400" dirty="0"/>
              <a:t> </a:t>
            </a:r>
            <a:r>
              <a:rPr lang="en-US" sz="2400" dirty="0" err="1"/>
              <a:t>compromissos</a:t>
            </a:r>
            <a:r>
              <a:rPr lang="en-US" sz="2400" dirty="0"/>
              <a:t> </a:t>
            </a:r>
            <a:r>
              <a:rPr lang="en-US" sz="2400" dirty="0" err="1"/>
              <a:t>assumidos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 spd="slow" advClick="0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sz="2000" b="1" dirty="0"/>
              <a:t>OSVALDO POLIDORO</a:t>
            </a:r>
            <a:endParaRPr lang="en-US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84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OSVALDO POLIDORO</a:t>
            </a:r>
            <a:endParaRPr lang="en-US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O </a:t>
            </a:r>
            <a:r>
              <a:rPr lang="en-US" sz="2400" dirty="0" err="1"/>
              <a:t>livro</a:t>
            </a:r>
            <a:r>
              <a:rPr lang="en-US" sz="2400" dirty="0"/>
              <a:t> </a:t>
            </a:r>
            <a:r>
              <a:rPr lang="en-US" sz="2400" i="1" dirty="0"/>
              <a:t>“</a:t>
            </a:r>
            <a:r>
              <a:rPr lang="en-US" sz="2400" i="1" dirty="0" err="1"/>
              <a:t>Evangelho</a:t>
            </a:r>
            <a:r>
              <a:rPr lang="en-US" sz="2400" i="1" dirty="0"/>
              <a:t> </a:t>
            </a:r>
            <a:r>
              <a:rPr lang="en-US" sz="2400" i="1" dirty="0" err="1"/>
              <a:t>Eterno</a:t>
            </a:r>
            <a:r>
              <a:rPr lang="en-US" sz="2400" i="1" dirty="0"/>
              <a:t> e </a:t>
            </a:r>
            <a:r>
              <a:rPr lang="en-US" sz="2400" i="1" dirty="0" err="1"/>
              <a:t>Orações</a:t>
            </a:r>
            <a:r>
              <a:rPr lang="en-US" sz="2400" i="1" dirty="0"/>
              <a:t> </a:t>
            </a:r>
            <a:r>
              <a:rPr lang="en-US" sz="2400" i="1" dirty="0" err="1"/>
              <a:t>Prodigiosas</a:t>
            </a:r>
            <a:r>
              <a:rPr lang="en-US" sz="2400" i="1" dirty="0"/>
              <a:t>”</a:t>
            </a:r>
            <a:r>
              <a:rPr lang="en-US" sz="2400" dirty="0"/>
              <a:t> -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ele</a:t>
            </a:r>
            <a:r>
              <a:rPr lang="en-US" sz="2400" dirty="0"/>
              <a:t> </a:t>
            </a:r>
            <a:r>
              <a:rPr lang="en-US" sz="2400" dirty="0" err="1"/>
              <a:t>escrito</a:t>
            </a:r>
            <a:r>
              <a:rPr lang="en-US" sz="2400" dirty="0"/>
              <a:t> - </a:t>
            </a:r>
            <a:r>
              <a:rPr lang="en-US" sz="2400" dirty="0" err="1"/>
              <a:t>deixa</a:t>
            </a:r>
            <a:r>
              <a:rPr lang="en-US" sz="2400" dirty="0"/>
              <a:t> </a:t>
            </a:r>
            <a:r>
              <a:rPr lang="en-US" sz="2400" dirty="0" err="1"/>
              <a:t>entregue</a:t>
            </a:r>
            <a:r>
              <a:rPr lang="en-US" sz="2400" dirty="0"/>
              <a:t> a </a:t>
            </a:r>
            <a:r>
              <a:rPr lang="en-US" sz="2400" dirty="0" err="1"/>
              <a:t>todos</a:t>
            </a:r>
            <a:r>
              <a:rPr lang="en-US" sz="2400" dirty="0"/>
              <a:t> a </a:t>
            </a:r>
            <a:r>
              <a:rPr lang="en-US" sz="2400" dirty="0" err="1"/>
              <a:t>linha</a:t>
            </a:r>
            <a:r>
              <a:rPr lang="en-US" sz="2400" dirty="0"/>
              <a:t> </a:t>
            </a:r>
            <a:r>
              <a:rPr lang="en-US" sz="2400" dirty="0" err="1"/>
              <a:t>mestra</a:t>
            </a:r>
            <a:r>
              <a:rPr lang="en-US" sz="2400" dirty="0"/>
              <a:t> da </a:t>
            </a:r>
            <a:r>
              <a:rPr lang="en-US" sz="2400" dirty="0" err="1"/>
              <a:t>Sabedoria</a:t>
            </a:r>
            <a:r>
              <a:rPr lang="en-US" sz="2400" dirty="0"/>
              <a:t> </a:t>
            </a:r>
            <a:r>
              <a:rPr lang="en-US" sz="2400" dirty="0" err="1"/>
              <a:t>Divina</a:t>
            </a:r>
            <a:r>
              <a:rPr lang="en-US" sz="2400" dirty="0"/>
              <a:t>, </a:t>
            </a:r>
            <a:r>
              <a:rPr lang="en-US" sz="2400" dirty="0" err="1"/>
              <a:t>cumprindo</a:t>
            </a:r>
            <a:r>
              <a:rPr lang="en-US" sz="2400" dirty="0"/>
              <a:t> o </a:t>
            </a:r>
            <a:r>
              <a:rPr lang="en-US" sz="2400" dirty="0" err="1"/>
              <a:t>profetizado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Bíblia</a:t>
            </a:r>
            <a:r>
              <a:rPr lang="en-US" sz="2400" dirty="0"/>
              <a:t>, vide Apoc. 14, 1-6.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Foi-lhe</a:t>
            </a:r>
            <a:r>
              <a:rPr lang="en-US" sz="2400" dirty="0"/>
              <a:t> </a:t>
            </a:r>
            <a:r>
              <a:rPr lang="en-US" sz="2400" dirty="0" err="1"/>
              <a:t>ofertada</a:t>
            </a:r>
            <a:r>
              <a:rPr lang="en-US" sz="2400" dirty="0"/>
              <a:t>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sede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</a:t>
            </a:r>
            <a:r>
              <a:rPr lang="en-US" sz="2400" dirty="0" err="1"/>
              <a:t>assumir</a:t>
            </a:r>
            <a:r>
              <a:rPr lang="en-US" sz="2400" dirty="0"/>
              <a:t> </a:t>
            </a:r>
            <a:r>
              <a:rPr lang="en-US" sz="2400" dirty="0" err="1"/>
              <a:t>trabalhos</a:t>
            </a:r>
            <a:r>
              <a:rPr lang="en-US" sz="2400" dirty="0"/>
              <a:t> </a:t>
            </a:r>
            <a:r>
              <a:rPr lang="en-US" sz="2400" dirty="0" err="1"/>
              <a:t>regulares</a:t>
            </a:r>
            <a:r>
              <a:rPr lang="en-US" sz="2400" dirty="0"/>
              <a:t> e, </a:t>
            </a:r>
            <a:r>
              <a:rPr lang="en-US" sz="2400" dirty="0" err="1"/>
              <a:t>nesta</a:t>
            </a:r>
            <a:r>
              <a:rPr lang="en-US" sz="2400" dirty="0"/>
              <a:t> </a:t>
            </a:r>
            <a:r>
              <a:rPr lang="en-US" sz="2400" dirty="0" err="1"/>
              <a:t>rotina</a:t>
            </a:r>
            <a:r>
              <a:rPr lang="en-US" sz="2400" dirty="0"/>
              <a:t> de </a:t>
            </a:r>
            <a:r>
              <a:rPr lang="en-US" sz="2400" dirty="0" err="1"/>
              <a:t>atender</a:t>
            </a:r>
            <a:r>
              <a:rPr lang="en-US" sz="2400" dirty="0"/>
              <a:t> das 14 h </a:t>
            </a:r>
            <a:r>
              <a:rPr lang="en-US" sz="2400" dirty="0" err="1"/>
              <a:t>até</a:t>
            </a:r>
            <a:r>
              <a:rPr lang="en-US" sz="2400" dirty="0"/>
              <a:t> </a:t>
            </a:r>
            <a:r>
              <a:rPr lang="en-US" sz="2400" dirty="0" err="1"/>
              <a:t>quase</a:t>
            </a:r>
            <a:r>
              <a:rPr lang="en-US" sz="2400" dirty="0"/>
              <a:t> </a:t>
            </a:r>
            <a:r>
              <a:rPr lang="en-US" sz="2400" dirty="0" err="1"/>
              <a:t>meia-noite</a:t>
            </a:r>
            <a:r>
              <a:rPr lang="en-US" sz="2400" dirty="0"/>
              <a:t>, </a:t>
            </a:r>
            <a:r>
              <a:rPr lang="en-US" sz="2400" dirty="0" err="1"/>
              <a:t>seguiu</a:t>
            </a:r>
            <a:r>
              <a:rPr lang="en-US" sz="2400" dirty="0"/>
              <a:t> </a:t>
            </a:r>
            <a:r>
              <a:rPr lang="en-US" sz="2400" dirty="0" err="1"/>
              <a:t>décadas</a:t>
            </a:r>
            <a:r>
              <a:rPr lang="en-US" sz="2400" dirty="0"/>
              <a:t> a </a:t>
            </a:r>
            <a:r>
              <a:rPr lang="en-US" sz="2400" dirty="0" err="1"/>
              <a:t>fio</a:t>
            </a:r>
            <a:r>
              <a:rPr lang="en-US" sz="2400" dirty="0"/>
              <a:t>, </a:t>
            </a:r>
            <a:r>
              <a:rPr lang="en-US" sz="2400" dirty="0" err="1"/>
              <a:t>só</a:t>
            </a:r>
            <a:r>
              <a:rPr lang="en-US" sz="2400" dirty="0"/>
              <a:t> </a:t>
            </a:r>
            <a:r>
              <a:rPr lang="en-US" sz="2400" dirty="0" err="1"/>
              <a:t>parando</a:t>
            </a:r>
            <a:r>
              <a:rPr lang="en-US" sz="2400" dirty="0"/>
              <a:t> </a:t>
            </a:r>
            <a:r>
              <a:rPr lang="en-US" sz="2400" dirty="0" err="1"/>
              <a:t>uns</a:t>
            </a:r>
            <a:r>
              <a:rPr lang="en-US" sz="2400" dirty="0"/>
              <a:t> </a:t>
            </a:r>
            <a:r>
              <a:rPr lang="en-US" sz="2400" dirty="0" err="1"/>
              <a:t>anos</a:t>
            </a:r>
            <a:r>
              <a:rPr lang="en-US" sz="2400" dirty="0"/>
              <a:t> antes de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morte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Recusou</a:t>
            </a:r>
            <a:r>
              <a:rPr lang="en-US" sz="2400" dirty="0"/>
              <a:t>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convite</a:t>
            </a:r>
            <a:r>
              <a:rPr lang="en-US" sz="2400" dirty="0"/>
              <a:t> </a:t>
            </a:r>
            <a:r>
              <a:rPr lang="en-US" sz="2400" dirty="0" err="1"/>
              <a:t>feito</a:t>
            </a:r>
            <a:r>
              <a:rPr lang="en-US" sz="2400" dirty="0"/>
              <a:t> </a:t>
            </a:r>
            <a:r>
              <a:rPr lang="en-US" sz="2400" dirty="0" err="1"/>
              <a:t>pela</a:t>
            </a:r>
            <a:r>
              <a:rPr lang="en-US" sz="2400" dirty="0"/>
              <a:t> </a:t>
            </a:r>
            <a:r>
              <a:rPr lang="en-US" sz="2400" dirty="0" err="1"/>
              <a:t>maçonaria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</a:t>
            </a:r>
            <a:r>
              <a:rPr lang="en-US" sz="2400" dirty="0" err="1"/>
              <a:t>assumir</a:t>
            </a:r>
            <a:r>
              <a:rPr lang="en-US" sz="2400" dirty="0"/>
              <a:t> a </a:t>
            </a:r>
            <a:r>
              <a:rPr lang="en-US" sz="2400" dirty="0" err="1"/>
              <a:t>Presidência</a:t>
            </a:r>
            <a:r>
              <a:rPr lang="en-US" sz="2400" dirty="0"/>
              <a:t> da </a:t>
            </a:r>
            <a:r>
              <a:rPr lang="en-US" sz="2400" dirty="0" err="1"/>
              <a:t>República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“</a:t>
            </a:r>
            <a:r>
              <a:rPr lang="en-US" sz="2400" dirty="0" err="1"/>
              <a:t>Não</a:t>
            </a:r>
            <a:r>
              <a:rPr lang="en-US" sz="2400" dirty="0"/>
              <a:t> vim </a:t>
            </a:r>
            <a:r>
              <a:rPr lang="en-US" sz="2400" dirty="0" err="1"/>
              <a:t>para</a:t>
            </a:r>
            <a:r>
              <a:rPr lang="en-US" sz="2400" dirty="0"/>
              <a:t> as </a:t>
            </a:r>
            <a:r>
              <a:rPr lang="en-US" sz="2400" dirty="0" err="1"/>
              <a:t>coisas</a:t>
            </a:r>
            <a:r>
              <a:rPr lang="en-US" sz="2400" dirty="0"/>
              <a:t> do </a:t>
            </a:r>
            <a:r>
              <a:rPr lang="en-US" sz="2400" dirty="0" err="1"/>
              <a:t>mundo</a:t>
            </a:r>
            <a:r>
              <a:rPr lang="en-US" sz="2400" dirty="0"/>
              <a:t>. </a:t>
            </a:r>
            <a:r>
              <a:rPr lang="en-US" sz="2400" dirty="0" err="1"/>
              <a:t>Casei</a:t>
            </a:r>
            <a:r>
              <a:rPr lang="en-US" sz="2400" dirty="0"/>
              <a:t>-me com a </a:t>
            </a:r>
            <a:r>
              <a:rPr lang="en-US" sz="2400" dirty="0" err="1"/>
              <a:t>Verdade</a:t>
            </a:r>
            <a:r>
              <a:rPr lang="en-US" sz="2400" dirty="0"/>
              <a:t>, e é com </a:t>
            </a:r>
            <a:r>
              <a:rPr lang="en-US" sz="2400" dirty="0" err="1"/>
              <a:t>Ela</a:t>
            </a:r>
            <a:r>
              <a:rPr lang="en-US" sz="2400" dirty="0"/>
              <a:t> o </a:t>
            </a:r>
            <a:r>
              <a:rPr lang="en-US" sz="2400" dirty="0" err="1"/>
              <a:t>meu</a:t>
            </a:r>
            <a:r>
              <a:rPr lang="en-US" sz="2400" dirty="0"/>
              <a:t> </a:t>
            </a:r>
            <a:r>
              <a:rPr lang="en-US" sz="2400" dirty="0" err="1"/>
              <a:t>compromisso</a:t>
            </a:r>
            <a:r>
              <a:rPr lang="en-US" sz="2400" dirty="0"/>
              <a:t>”.</a:t>
            </a:r>
          </a:p>
        </p:txBody>
      </p:sp>
    </p:spTree>
  </p:cSld>
  <p:clrMapOvr>
    <a:masterClrMapping/>
  </p:clrMapOvr>
  <p:transition spd="slow" advClick="0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sz="2000" b="1" dirty="0"/>
              <a:t>OSVALDO POLIDORO</a:t>
            </a:r>
            <a:endParaRPr lang="en-US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84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OSVALDO POLIDORO</a:t>
            </a:r>
            <a:endParaRPr lang="en-US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Desencarnou aos 90 anos, no dia 25 de dezembro de 2.000, em sua cama, no bairro de Itaim Paulista, São Paulo.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Sua </a:t>
            </a:r>
            <a:r>
              <a:rPr lang="en-US" sz="2400" dirty="0" err="1"/>
              <a:t>obra</a:t>
            </a:r>
            <a:r>
              <a:rPr lang="en-US" sz="2400" dirty="0"/>
              <a:t> </a:t>
            </a:r>
            <a:r>
              <a:rPr lang="en-US" sz="2400" dirty="0" err="1"/>
              <a:t>floresceu</a:t>
            </a:r>
            <a:r>
              <a:rPr lang="en-US" sz="2400" dirty="0"/>
              <a:t>. </a:t>
            </a:r>
            <a:r>
              <a:rPr lang="en-US" sz="2400" dirty="0" err="1"/>
              <a:t>Ele</a:t>
            </a:r>
            <a:r>
              <a:rPr lang="en-US" sz="2400" dirty="0"/>
              <a:t> </a:t>
            </a:r>
            <a:r>
              <a:rPr lang="en-US" sz="2400" dirty="0" err="1"/>
              <a:t>deixou</a:t>
            </a:r>
            <a:r>
              <a:rPr lang="en-US" sz="2400" dirty="0"/>
              <a:t> </a:t>
            </a:r>
            <a:r>
              <a:rPr lang="en-US" sz="2400" dirty="0" err="1"/>
              <a:t>abertas</a:t>
            </a:r>
            <a:r>
              <a:rPr lang="en-US" sz="2400" dirty="0"/>
              <a:t> </a:t>
            </a:r>
            <a:r>
              <a:rPr lang="en-US" sz="2400" dirty="0" err="1"/>
              <a:t>duas</a:t>
            </a:r>
            <a:r>
              <a:rPr lang="en-US" sz="2400" dirty="0"/>
              <a:t> </a:t>
            </a:r>
            <a:r>
              <a:rPr lang="en-US" sz="2400" dirty="0" err="1"/>
              <a:t>sedes</a:t>
            </a:r>
            <a:r>
              <a:rPr lang="en-US" sz="2400" dirty="0"/>
              <a:t>, e </a:t>
            </a:r>
            <a:r>
              <a:rPr lang="en-US" sz="2400" dirty="0" err="1"/>
              <a:t>seus</a:t>
            </a:r>
            <a:r>
              <a:rPr lang="en-US" sz="2400" dirty="0"/>
              <a:t> </a:t>
            </a:r>
            <a:r>
              <a:rPr lang="en-US" sz="2400" dirty="0" err="1"/>
              <a:t>seguidores</a:t>
            </a:r>
            <a:r>
              <a:rPr lang="en-US" sz="2400" dirty="0"/>
              <a:t> </a:t>
            </a:r>
            <a:r>
              <a:rPr lang="en-US" sz="2400" dirty="0" err="1"/>
              <a:t>abrem</a:t>
            </a:r>
            <a:r>
              <a:rPr lang="en-US" sz="2400" dirty="0"/>
              <a:t> agora novas </a:t>
            </a:r>
            <a:r>
              <a:rPr lang="en-US" sz="2400" dirty="0" err="1"/>
              <a:t>sedes</a:t>
            </a:r>
            <a:r>
              <a:rPr lang="en-US" sz="2400" dirty="0"/>
              <a:t> </a:t>
            </a:r>
            <a:r>
              <a:rPr lang="en-US" sz="2400" dirty="0" err="1"/>
              <a:t>divinistas</a:t>
            </a:r>
            <a:r>
              <a:rPr lang="en-US" sz="2400" dirty="0"/>
              <a:t> </a:t>
            </a:r>
            <a:r>
              <a:rPr lang="en-US" sz="2400" dirty="0" err="1"/>
              <a:t>onde</a:t>
            </a:r>
            <a:r>
              <a:rPr lang="en-US" sz="2400" dirty="0"/>
              <a:t> </a:t>
            </a:r>
            <a:r>
              <a:rPr lang="en-US" sz="2400" dirty="0" err="1"/>
              <a:t>expandem</a:t>
            </a:r>
            <a:r>
              <a:rPr lang="en-US" sz="2400" dirty="0"/>
              <a:t> o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aprenderam</a:t>
            </a:r>
            <a:r>
              <a:rPr lang="en-US" sz="2400" dirty="0"/>
              <a:t>, </a:t>
            </a:r>
            <a:r>
              <a:rPr lang="en-US" sz="2400" dirty="0" err="1"/>
              <a:t>sempre</a:t>
            </a:r>
            <a:r>
              <a:rPr lang="en-US" sz="2400" dirty="0"/>
              <a:t> </a:t>
            </a:r>
            <a:r>
              <a:rPr lang="en-US" sz="2400" dirty="0" err="1"/>
              <a:t>dando</a:t>
            </a:r>
            <a:r>
              <a:rPr lang="en-US" sz="2400" dirty="0"/>
              <a:t> de </a:t>
            </a:r>
            <a:r>
              <a:rPr lang="en-US" sz="2400" dirty="0" err="1"/>
              <a:t>graça</a:t>
            </a:r>
            <a:r>
              <a:rPr lang="en-US" sz="2400" dirty="0"/>
              <a:t> o </a:t>
            </a:r>
            <a:r>
              <a:rPr lang="en-US" sz="2400" dirty="0" err="1"/>
              <a:t>que</a:t>
            </a:r>
            <a:r>
              <a:rPr lang="en-US" sz="2400" dirty="0"/>
              <a:t> de </a:t>
            </a:r>
            <a:r>
              <a:rPr lang="en-US" sz="2400" dirty="0" err="1"/>
              <a:t>graça</a:t>
            </a:r>
            <a:r>
              <a:rPr lang="en-US" sz="2400" dirty="0"/>
              <a:t> </a:t>
            </a:r>
            <a:r>
              <a:rPr lang="en-US" sz="2400" dirty="0" err="1"/>
              <a:t>receberam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Osvaldo </a:t>
            </a:r>
            <a:r>
              <a:rPr lang="pt-BR" sz="2400" dirty="0" err="1"/>
              <a:t>Polidoro</a:t>
            </a:r>
            <a:r>
              <a:rPr lang="pt-BR" sz="2400" dirty="0"/>
              <a:t> foi, durante toda a sua vida, um exemplo a ser seguido, o maior baluarte da Verdade.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m 47" descr="Descrição: http://www.uniaodivinista.org/imagens/cronograma/cp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10" y="134635"/>
            <a:ext cx="8808978" cy="6606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46" descr="Descrição: http://www.uniaodivinista.org/imagens/cronograma/cp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624"/>
            <a:ext cx="8964488" cy="672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45" descr="Descrição: http://www.uniaodivinista.org/imagens/cronograma/cp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2008"/>
            <a:ext cx="9084501" cy="681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m 44" descr="Descrição: http://www.uniaodivinista.org/imagens/cronograma/cp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agem 43" descr="Descrição: http://www.uniaodivinista.org/imagens/cronograma/cp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sz="2400" b="1" dirty="0"/>
              <a:t>VEDA VYASA</a:t>
            </a:r>
            <a:endParaRPr lang="en-US" sz="2400" b="1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203848" y="1290240"/>
            <a:ext cx="54726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dirty="0"/>
              <a:t>Veda </a:t>
            </a:r>
            <a:r>
              <a:rPr lang="pt-BR" sz="2400" dirty="0" err="1"/>
              <a:t>Vyasa</a:t>
            </a:r>
            <a:r>
              <a:rPr lang="pt-BR" sz="2400" dirty="0"/>
              <a:t> é uma alma poderosa que revelou o conhecimento Védico ao mundo, sua sabedoria e história, em uma forma escrita.</a:t>
            </a:r>
            <a:endParaRPr lang="en-US" sz="2400" dirty="0"/>
          </a:p>
          <a:p>
            <a:pPr lvl="0"/>
            <a:r>
              <a:rPr lang="pt-BR" sz="2400" b="1" dirty="0" err="1"/>
              <a:t>Vyasa</a:t>
            </a:r>
            <a:r>
              <a:rPr lang="pt-BR" sz="2400" dirty="0"/>
              <a:t> </a:t>
            </a:r>
            <a:r>
              <a:rPr lang="pt-BR" sz="2400" b="1" dirty="0"/>
              <a:t>classificou</a:t>
            </a:r>
            <a:r>
              <a:rPr lang="pt-BR" sz="2400" dirty="0"/>
              <a:t> os Vedas em quatro divisões (1131 </a:t>
            </a:r>
            <a:r>
              <a:rPr lang="pt-BR" sz="2400" dirty="0" err="1"/>
              <a:t>Sakhas</a:t>
            </a:r>
            <a:r>
              <a:rPr lang="pt-BR" sz="2400" dirty="0"/>
              <a:t> ou Revisões) divididas em </a:t>
            </a:r>
            <a:r>
              <a:rPr lang="pt-BR" sz="2400" dirty="0" err="1"/>
              <a:t>Rig</a:t>
            </a:r>
            <a:r>
              <a:rPr lang="pt-BR" sz="2400" dirty="0"/>
              <a:t> (21 </a:t>
            </a:r>
            <a:r>
              <a:rPr lang="pt-BR" sz="2400" dirty="0" err="1"/>
              <a:t>sakhas</a:t>
            </a:r>
            <a:r>
              <a:rPr lang="pt-BR" sz="2400" dirty="0"/>
              <a:t>), </a:t>
            </a:r>
            <a:r>
              <a:rPr lang="pt-BR" sz="2400" dirty="0" err="1"/>
              <a:t>Yajur</a:t>
            </a:r>
            <a:r>
              <a:rPr lang="pt-BR" sz="2400" dirty="0"/>
              <a:t>(101 </a:t>
            </a:r>
            <a:r>
              <a:rPr lang="pt-BR" sz="2400" dirty="0" err="1"/>
              <a:t>sakhas</a:t>
            </a:r>
            <a:r>
              <a:rPr lang="pt-BR" sz="2400" dirty="0"/>
              <a:t>), </a:t>
            </a:r>
            <a:r>
              <a:rPr lang="pt-BR" sz="2400" dirty="0" err="1"/>
              <a:t>Sama</a:t>
            </a:r>
            <a:r>
              <a:rPr lang="pt-BR" sz="2400" dirty="0"/>
              <a:t> (1000 </a:t>
            </a:r>
            <a:r>
              <a:rPr lang="pt-BR" sz="2400" dirty="0" err="1"/>
              <a:t>sakhas</a:t>
            </a:r>
            <a:r>
              <a:rPr lang="pt-BR" sz="2400" dirty="0"/>
              <a:t>) e </a:t>
            </a:r>
            <a:r>
              <a:rPr lang="pt-BR" sz="2400" dirty="0" err="1"/>
              <a:t>Atharva</a:t>
            </a:r>
            <a:r>
              <a:rPr lang="pt-BR" sz="2400" dirty="0"/>
              <a:t> Veda (9 </a:t>
            </a:r>
            <a:r>
              <a:rPr lang="pt-BR" sz="2400" dirty="0" err="1"/>
              <a:t>sakhas</a:t>
            </a:r>
            <a:r>
              <a:rPr lang="pt-BR" sz="2400" dirty="0"/>
              <a:t>)</a:t>
            </a:r>
            <a:endParaRPr lang="en-US" sz="2400" dirty="0"/>
          </a:p>
          <a:p>
            <a:pPr lvl="0"/>
            <a:r>
              <a:rPr lang="pt-BR" sz="2400" dirty="0"/>
              <a:t>Viveu nas florestas em torno das áreas urbanas, levando uma vida severa </a:t>
            </a:r>
            <a:endParaRPr lang="en-US" sz="2400" dirty="0"/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1387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VEDA VYASA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m 42" descr="Descrição: http://www.uniaodivinista.org/imagens/cronograma/cp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Imagem 41" descr="Descrição: http://www.uniaodivinista.org/imagens/cronograma/cp0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agem 40" descr="Descrição: http://www.uniaodivinista.org/imagens/cronograma/cp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m 39" descr="Descrição: http://www.uniaodivinista.org/imagens/cronograma/cp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agem 38" descr="Descrição: http://www.uniaodivinista.org/imagens/cronograma/cp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4" y="0"/>
            <a:ext cx="8796469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magem 37" descr="Descrição: http://www.uniaodivinista.org/imagens/cronograma/cp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Imagem 36" descr="Descrição: http://www.uniaodivinista.org/imagens/cronograma/cp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m 35" descr="Descrição: http://www.uniaodivinista.org/imagens/cronograma/cp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agem 34" descr="Descrição: http://www.uniaodivinista.org/imagens/cronograma/cp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agem 33" descr="Descrição: http://www.uniaodivinista.org/imagens/cronograma/cp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sz="2400" b="1" dirty="0"/>
              <a:t>ENOQUE</a:t>
            </a:r>
            <a:endParaRPr lang="en-US" sz="2400" b="1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771800" y="692696"/>
            <a:ext cx="60486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Pelas escrituras, no pré-dilúvio, sendo ele a sétima geração depois de Adão (</a:t>
            </a:r>
            <a:r>
              <a:rPr lang="pt-BR" sz="2400" dirty="0" err="1"/>
              <a:t>Gen</a:t>
            </a:r>
            <a:r>
              <a:rPr lang="pt-BR" sz="2400" dirty="0"/>
              <a:t>, 5, 23), </a:t>
            </a:r>
            <a:r>
              <a:rPr lang="pt-BR" sz="2400" dirty="0" err="1"/>
              <a:t>Enoque</a:t>
            </a:r>
            <a:r>
              <a:rPr lang="pt-BR" sz="2400" dirty="0"/>
              <a:t> teve um filho, Matusalém  aos 65 anos, e andou com Deus durante mais 300 anos.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Ouviu de Adão a narrativa da triste queda (Adão = raça primitiva advinda a este planeta, expulsa de outra constelação).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dentro da família, como esposo, pai, amigo, cidadão que se mostrou servo do Senhor inabalável.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Através de anjos, foi-lhe revelado que Deus tinha o propósito de um dilúvio e um plano de redenção.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Enoque</a:t>
            </a:r>
            <a:r>
              <a:rPr lang="pt-BR" sz="2400" dirty="0"/>
              <a:t> foi pregador da justiça, sendo procurado por todos os que temiam a Deus para que partilhasse os conhecimentos.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1026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ENOQUE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svaldo Polidoro - Vídeo 01 (3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9143999" cy="6885384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043608" y="548680"/>
            <a:ext cx="637988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AGORA VAMOS ASSISTIR A </a:t>
            </a:r>
          </a:p>
          <a:p>
            <a:pPr algn="ctr"/>
            <a:r>
              <a:rPr lang="pt-BR" sz="4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UMA ABERTURA DE ORAÇÃO</a:t>
            </a:r>
          </a:p>
          <a:p>
            <a:pPr algn="ctr"/>
            <a:r>
              <a:rPr lang="pt-BR" sz="4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FEITA POR: </a:t>
            </a:r>
          </a:p>
          <a:p>
            <a:pPr algn="ctr"/>
            <a:r>
              <a:rPr lang="pt-BR" sz="4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OSVALDO POLIDORO</a:t>
            </a:r>
            <a:endParaRPr lang="en-US" sz="48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611560" y="1268760"/>
            <a:ext cx="7704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pt-BR" sz="4800" dirty="0"/>
              <a:t>Espero que este trabalho tenha despertado o interesse de aprofundarem-se em seus estudos e leituras.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364088" y="5733256"/>
            <a:ext cx="2460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Souli Mosseri – </a:t>
            </a:r>
            <a:r>
              <a:rPr lang="pt-BR" dirty="0" err="1"/>
              <a:t>Divinista</a:t>
            </a:r>
            <a:endParaRPr lang="pt-BR" dirty="0"/>
          </a:p>
          <a:p>
            <a:r>
              <a:rPr lang="pt-BR" dirty="0"/>
              <a:t>São Paulo – 05/2015</a:t>
            </a:r>
            <a:endParaRPr lang="en-US" dirty="0"/>
          </a:p>
        </p:txBody>
      </p:sp>
    </p:spTree>
  </p:cSld>
  <p:clrMapOvr>
    <a:masterClrMapping/>
  </p:clrMapOvr>
  <p:transition spd="slow" advClick="0">
    <p:blinds dir="vert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611560" y="1268760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pt-BR" sz="4800" dirty="0"/>
              <a:t>Para mim, contribuiu para escalar mais um </a:t>
            </a:r>
            <a:r>
              <a:rPr lang="pt-BR" sz="4800" dirty="0" err="1"/>
              <a:t>degráu</a:t>
            </a:r>
            <a:r>
              <a:rPr lang="pt-BR" sz="4800" dirty="0"/>
              <a:t> em minha evolução espiritual.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364088" y="5733256"/>
            <a:ext cx="2460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Souli Mosseri – </a:t>
            </a:r>
            <a:r>
              <a:rPr lang="pt-BR" dirty="0" err="1"/>
              <a:t>Divinista</a:t>
            </a:r>
            <a:endParaRPr lang="pt-BR" dirty="0"/>
          </a:p>
          <a:p>
            <a:r>
              <a:rPr lang="pt-BR" dirty="0"/>
              <a:t>São Paulo – 05/2015</a:t>
            </a:r>
            <a:endParaRPr lang="en-US" dirty="0"/>
          </a:p>
        </p:txBody>
      </p:sp>
    </p:spTree>
  </p:cSld>
  <p:clrMapOvr>
    <a:masterClrMapping/>
  </p:clrMapOvr>
  <p:transition spd="slow" advClick="0">
    <p:blinds dir="vert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611560" y="1268760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pt-BR" sz="4800" dirty="0"/>
              <a:t>OBRIGADO</a:t>
            </a:r>
          </a:p>
          <a:p>
            <a:pPr algn="ctr"/>
            <a:endParaRPr lang="pt-BR" sz="4800" dirty="0"/>
          </a:p>
          <a:p>
            <a:pPr algn="ctr">
              <a:buFont typeface="Arial" pitchFamily="34" charset="0"/>
              <a:buChar char="•"/>
            </a:pPr>
            <a:r>
              <a:rPr lang="pt-BR" sz="4800" dirty="0"/>
              <a:t>Estou a disposição para perguntas e, se não souber a resposta, prometo responder em uma próxima ocasião.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364088" y="5733256"/>
            <a:ext cx="2460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Souli Mosseri – </a:t>
            </a:r>
            <a:r>
              <a:rPr lang="pt-BR" dirty="0" err="1"/>
              <a:t>Divinista</a:t>
            </a:r>
            <a:endParaRPr lang="pt-BR" dirty="0"/>
          </a:p>
          <a:p>
            <a:r>
              <a:rPr lang="pt-BR" dirty="0"/>
              <a:t>São Paulo – 05/2015</a:t>
            </a:r>
            <a:endParaRPr lang="en-US" dirty="0"/>
          </a:p>
        </p:txBody>
      </p:sp>
    </p:spTree>
  </p:cSld>
  <p:clrMapOvr>
    <a:masterClrMapping/>
  </p:clrMapOvr>
  <p:transition spd="slow" advClick="0"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sz="2400" b="1" dirty="0"/>
              <a:t>ENOQUE</a:t>
            </a:r>
            <a:endParaRPr lang="en-US" sz="2400" b="1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771800" y="992917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dirty="0"/>
              <a:t>Batalhou fielmente contra o mal prevalecente até que Deus o removeu do mundo.</a:t>
            </a:r>
            <a:endParaRPr lang="en-US" sz="2400" dirty="0"/>
          </a:p>
          <a:p>
            <a:pPr lvl="0"/>
            <a:r>
              <a:rPr lang="pt-BR" sz="2400" dirty="0"/>
              <a:t>“foi trasladado para não ver a morte”</a:t>
            </a:r>
            <a:endParaRPr lang="en-US" sz="2400" dirty="0"/>
          </a:p>
          <a:p>
            <a:pPr lvl="0"/>
            <a:r>
              <a:rPr lang="pt-BR" sz="2400" dirty="0"/>
              <a:t>Esta foi uma das vidas em que o Pai Divino não deixou corpo. </a:t>
            </a:r>
            <a:endParaRPr lang="en-US" sz="2400" dirty="0"/>
          </a:p>
          <a:p>
            <a:pPr lvl="0"/>
            <a:r>
              <a:rPr lang="pt-BR" sz="2400" dirty="0"/>
              <a:t>O Livro de </a:t>
            </a:r>
            <a:r>
              <a:rPr lang="pt-BR" sz="2400" dirty="0" err="1"/>
              <a:t>Enoch</a:t>
            </a:r>
            <a:r>
              <a:rPr lang="pt-BR" sz="2400" dirty="0"/>
              <a:t> foi retirado do </a:t>
            </a:r>
            <a:r>
              <a:rPr lang="pt-BR" sz="2400" i="1" dirty="0"/>
              <a:t>corpus</a:t>
            </a:r>
            <a:r>
              <a:rPr lang="pt-BR" sz="2400" dirty="0"/>
              <a:t> bíblico por ser apócrifo.</a:t>
            </a:r>
            <a:endParaRPr lang="en-US" sz="2400" dirty="0"/>
          </a:p>
          <a:p>
            <a:pPr lvl="0"/>
            <a:r>
              <a:rPr lang="pt-BR" sz="2400" b="1" dirty="0"/>
              <a:t>Alguns trechos:</a:t>
            </a:r>
            <a:r>
              <a:rPr lang="pt-BR" sz="2400" dirty="0"/>
              <a:t> </a:t>
            </a:r>
            <a:endParaRPr lang="en-US" sz="2400" dirty="0"/>
          </a:p>
          <a:p>
            <a:pPr lvl="0"/>
            <a:r>
              <a:rPr lang="pt-BR" sz="2400" dirty="0"/>
              <a:t>“Esses anjos me revelarão todas as coisas e me darão a inteligência daquilo que jamais vi, que não deve ocorrer nesta geração, mas numa geração afastada, para o bem dos eleitos”.</a:t>
            </a:r>
            <a:endParaRPr lang="en-US" sz="2400" dirty="0"/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1026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ENOQUE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sz="2400" b="1" dirty="0"/>
              <a:t>ENOQUE</a:t>
            </a:r>
            <a:endParaRPr lang="en-US" sz="2400" b="1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059833" y="893613"/>
            <a:ext cx="576063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dirty="0"/>
              <a:t>“E eu, </a:t>
            </a:r>
            <a:r>
              <a:rPr lang="pt-BR" sz="2200" dirty="0" err="1"/>
              <a:t>Enoch</a:t>
            </a:r>
            <a:r>
              <a:rPr lang="pt-BR" sz="2200" dirty="0"/>
              <a:t>, apenas eu, vi o fim de todas as coisas, e não foi permitido a ninguém vê-lo como eu”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“Nesse tempo, percebi a fonte de justiça que jamais se esgota e donde emanam uma </a:t>
            </a:r>
            <a:r>
              <a:rPr lang="pt-BR" sz="2200" dirty="0" err="1"/>
              <a:t>multitude</a:t>
            </a:r>
            <a:r>
              <a:rPr lang="pt-BR" sz="2200" dirty="0"/>
              <a:t> de pequenos riachos que são os ribeiros da sabedoria”.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“Nesses dias, o Eleito sentar-se-á em seu trono, e todos os segredos da sabedoria e da inteligência escapar-se-ão de sua boca; pois o Senhor dos espíritos dotou-o de uma glória eterna”.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“Agora escutai o mistério que vos concerne; muitos pecadores corromperão e falsearão a palavra da verdade. E rejubilar-se-ão, e todos os justos serão recompensados porque aprenderam a conhecer todas as vias da </a:t>
            </a:r>
            <a:r>
              <a:rPr lang="pt-BR" sz="2200" dirty="0" err="1"/>
              <a:t>eqüidade</a:t>
            </a:r>
            <a:r>
              <a:rPr lang="pt-BR" sz="2200" dirty="0"/>
              <a:t>”.</a:t>
            </a:r>
            <a:endParaRPr lang="en-US" sz="22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1026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ENOQUE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sz="2400" b="1" dirty="0"/>
              <a:t>RAMA</a:t>
            </a:r>
            <a:endParaRPr lang="en-US" sz="2400" b="1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843808" y="764704"/>
            <a:ext cx="60486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Rama, sábio jovem druida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conhecedor das virtudes das plantas, astrônomo, profeta.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Curou com visco seu povo castigado pela peste, por causa das práticas de sacrifícios humanos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Transformou a mulher em sacerdotisa do lar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Promove festas que uniam os dois planos da vida em saudações recíprocas.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seu comando, a raça branca estabeleceu-se no Irã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Depois de nova e fulgurante visão, renuncia a todos os bens mundanos e afasta-se dos seus, ensinando seus discípulos, que levam ao Egito o símbolo da unidade das coisas, o fogo sagrado.</a:t>
            </a:r>
            <a:endParaRPr lang="en-US" sz="2400" dirty="0"/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795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RAMA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sz="2400" b="1" dirty="0"/>
              <a:t>RAMA</a:t>
            </a:r>
            <a:endParaRPr lang="en-US" sz="2400" b="1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843808" y="1299532"/>
            <a:ext cx="60486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dirty="0"/>
              <a:t>Até o desencarne, o </a:t>
            </a:r>
            <a:r>
              <a:rPr lang="pt-BR" sz="2400" u="sng" dirty="0"/>
              <a:t>patriarca dos iniciados</a:t>
            </a:r>
            <a:r>
              <a:rPr lang="pt-BR" sz="2400" dirty="0"/>
              <a:t> dedica-se a ensinar, e deixa o calendário dos Árias, que deu origem aos signos do zodíaco </a:t>
            </a:r>
            <a:endParaRPr lang="en-US" sz="2400" dirty="0"/>
          </a:p>
          <a:p>
            <a:pPr lvl="0"/>
            <a:r>
              <a:rPr lang="pt-BR" sz="2400" dirty="0"/>
              <a:t>Rama foi o fundador da Astrologia.</a:t>
            </a:r>
            <a:endParaRPr lang="en-US" sz="2400" dirty="0"/>
          </a:p>
          <a:p>
            <a:pPr lvl="0"/>
            <a:r>
              <a:rPr lang="pt-BR" sz="2400" dirty="0"/>
              <a:t>Rama fora arrebatado em espírito e instruído pelo seu Guia ou Gênio.</a:t>
            </a:r>
            <a:endParaRPr lang="en-US" sz="2400" dirty="0"/>
          </a:p>
          <a:p>
            <a:pPr lvl="0"/>
            <a:r>
              <a:rPr lang="pt-BR" sz="2400" dirty="0"/>
              <a:t>Fenômenos mediúnicos sempre existiram e os milagres jamais.</a:t>
            </a:r>
            <a:endParaRPr lang="en-US" sz="2400" dirty="0"/>
          </a:p>
          <a:p>
            <a:pPr lvl="0"/>
            <a:r>
              <a:rPr lang="pt-BR" sz="2400" b="1" dirty="0"/>
              <a:t>O herói, Rama, viveu sua vida inteira exemplificando</a:t>
            </a:r>
            <a:endParaRPr lang="en-US" sz="2400" dirty="0"/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795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RAMA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sz="2400" b="1" dirty="0"/>
              <a:t>RAMA</a:t>
            </a:r>
            <a:endParaRPr lang="en-US" sz="2400" b="1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203849" y="893613"/>
            <a:ext cx="554461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dirty="0"/>
              <a:t>Quando Rama era um menino novo, era o filho perfeito. Mais tarde era um marido ideal de sua esposa fiel, Sita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"Seja como Rama," foi o que ensinaram aos jovens hindus por 2.000 anos; "seja como Sita.“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O rei </a:t>
            </a:r>
            <a:r>
              <a:rPr lang="pt-BR" sz="2200" dirty="0" err="1"/>
              <a:t>Dasharatha</a:t>
            </a:r>
            <a:r>
              <a:rPr lang="pt-BR" sz="2200" dirty="0"/>
              <a:t>, pai de Rama, decide-se que é hora de passar seu trono a seu filho mais velho, Rama, e de se aposentar.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Entretanto, a madrasta de Rama, segunda esposa do rei, quer que seu filho, </a:t>
            </a:r>
            <a:r>
              <a:rPr lang="pt-BR" sz="2200" dirty="0" err="1"/>
              <a:t>Bharata</a:t>
            </a:r>
            <a:r>
              <a:rPr lang="pt-BR" sz="2200" dirty="0"/>
              <a:t>, governe. O rei concorda com o banimento de Rama por quatorze anos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Sita, esposa de Rama, ouviu que ele seria banido, implorou para acompanhá-lo em seu exílio na floresta. Os anos passam e Rama, Sita e </a:t>
            </a:r>
            <a:r>
              <a:rPr lang="pt-BR" sz="2200" dirty="0" err="1"/>
              <a:t>Lakshman</a:t>
            </a:r>
            <a:r>
              <a:rPr lang="pt-BR" sz="2200" dirty="0"/>
              <a:t> são muito felizes na floresta.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 err="1"/>
              <a:t>Ravana</a:t>
            </a:r>
            <a:r>
              <a:rPr lang="pt-BR" sz="2200" dirty="0"/>
              <a:t> planeja </a:t>
            </a:r>
            <a:r>
              <a:rPr lang="pt-BR" sz="2200" dirty="0" err="1"/>
              <a:t>seqüestrar</a:t>
            </a:r>
            <a:r>
              <a:rPr lang="pt-BR" sz="2200" dirty="0"/>
              <a:t> Sita.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795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RAMA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475656" y="692696"/>
            <a:ext cx="6102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/>
              <a:t>ENTREGADOR  E  RESTAURADOR  DAS VERDADES   DIVINAS</a:t>
            </a:r>
            <a:endParaRPr lang="en-US" sz="3200" dirty="0"/>
          </a:p>
        </p:txBody>
      </p:sp>
      <p:pic>
        <p:nvPicPr>
          <p:cNvPr id="5" name="Picture 3" descr="foto do pai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014768"/>
            <a:ext cx="3024336" cy="422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800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sz="2400" b="1" dirty="0"/>
              <a:t>RAMA</a:t>
            </a:r>
            <a:endParaRPr lang="en-US" sz="2400" b="1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203849" y="1290240"/>
            <a:ext cx="55446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dirty="0"/>
              <a:t>Rama e </a:t>
            </a:r>
            <a:r>
              <a:rPr lang="pt-BR" sz="2200" dirty="0" err="1"/>
              <a:t>Lakshman</a:t>
            </a:r>
            <a:r>
              <a:rPr lang="pt-BR" sz="2200" dirty="0"/>
              <a:t> vão caçar os cervos, mas primeiro desenham um círculo protetor em torno de Sita e avisam-na de que estará segura enquanto não pisar fora do círculo.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No momento em que Sita pisa fora do círculo os de </a:t>
            </a:r>
            <a:r>
              <a:rPr lang="pt-BR" sz="2200" dirty="0" err="1"/>
              <a:t>Ravana</a:t>
            </a:r>
            <a:r>
              <a:rPr lang="pt-BR" sz="2200" dirty="0"/>
              <a:t> agarram-na e carregam-na para fora de seu reino em </a:t>
            </a:r>
            <a:r>
              <a:rPr lang="pt-BR" sz="2200" dirty="0" err="1"/>
              <a:t>Lanka</a:t>
            </a:r>
            <a:r>
              <a:rPr lang="pt-BR" sz="2200" dirty="0"/>
              <a:t>.</a:t>
            </a:r>
          </a:p>
          <a:p>
            <a:r>
              <a:rPr lang="pt-BR" sz="2200" dirty="0"/>
              <a:t>Rama mata diversos de irmãos de </a:t>
            </a:r>
            <a:r>
              <a:rPr lang="pt-BR" sz="2200" dirty="0" err="1"/>
              <a:t>Ravana</a:t>
            </a:r>
            <a:r>
              <a:rPr lang="pt-BR" sz="2200" dirty="0"/>
              <a:t> e então Rama confronta </a:t>
            </a:r>
            <a:r>
              <a:rPr lang="pt-BR" sz="2200" dirty="0" err="1"/>
              <a:t>Ravana</a:t>
            </a:r>
            <a:r>
              <a:rPr lang="pt-BR" sz="2200" dirty="0"/>
              <a:t>. </a:t>
            </a:r>
            <a:endParaRPr lang="en-US" sz="2200" dirty="0"/>
          </a:p>
          <a:p>
            <a:r>
              <a:rPr lang="pt-BR" sz="2200" dirty="0"/>
              <a:t>Rama mata, finalmente, </a:t>
            </a:r>
            <a:r>
              <a:rPr lang="pt-BR" sz="2200" dirty="0" err="1"/>
              <a:t>Ravana</a:t>
            </a:r>
            <a:r>
              <a:rPr lang="pt-BR" sz="2200" dirty="0"/>
              <a:t>. </a:t>
            </a:r>
            <a:endParaRPr lang="en-US" sz="2200" dirty="0"/>
          </a:p>
          <a:p>
            <a:r>
              <a:rPr lang="pt-BR" sz="2200" dirty="0"/>
              <a:t>Rama livra Sita. 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dirty="0"/>
              <a:t>Chega o dia da partida de Rama.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23928" y="332656"/>
            <a:ext cx="795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RAMA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sz="2000" b="1" dirty="0"/>
              <a:t>HERMES TRISMEGISTROS</a:t>
            </a:r>
            <a:endParaRPr lang="en-US" sz="2000" b="1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347864" y="1052736"/>
            <a:ext cx="53285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Hermes foi o Grande Iniciado que mais conseguiu saber sobre a Divina Essência Criadora, Sustentadora e Destinadora de tudo e de todos.(Evangelho Eterno)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Hermes fala, no Livro dos Mortos, à inteligência bruta do homem neófito, para que reconheça em si mesmo, no seu fundamento, uma Centelha Divina.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Hermes também quer dizer Cristo ou Verbo Divino. Foram quatro os Hermes.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Hermes </a:t>
            </a:r>
            <a:r>
              <a:rPr lang="pt-BR" sz="2400" dirty="0" err="1"/>
              <a:t>Trismegisto</a:t>
            </a:r>
            <a:r>
              <a:rPr lang="pt-BR" sz="2400" dirty="0"/>
              <a:t>, o verdadeiro criador do conceito ocultista</a:t>
            </a:r>
            <a:endParaRPr lang="en-US" sz="24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2591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HERMES TRISMEGISTROS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sz="2000" b="1" dirty="0"/>
              <a:t>HERMES TRISMEGISTROS</a:t>
            </a:r>
            <a:endParaRPr lang="en-US" sz="2000" b="1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059832" y="1052736"/>
            <a:ext cx="561662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“Ser-me-á um dia permitido ver a Luz de Osíris?”</a:t>
            </a:r>
            <a:r>
              <a:rPr lang="pt-BR" sz="2400" dirty="0"/>
              <a:t> </a:t>
            </a:r>
            <a:endParaRPr lang="en-US" sz="2400" dirty="0"/>
          </a:p>
          <a:p>
            <a:pPr lvl="0"/>
            <a:r>
              <a:rPr lang="pt-BR" sz="2400" b="1" dirty="0"/>
              <a:t>“Isso não depende de nós. A Verdade não se dá. Ou nós a encontramos em nós mesmos, ou nunca a encontramos”.</a:t>
            </a:r>
            <a:endParaRPr lang="en-US" sz="2400" dirty="0"/>
          </a:p>
          <a:p>
            <a:pPr lvl="0"/>
            <a:r>
              <a:rPr lang="pt-BR" sz="2400" b="1" dirty="0"/>
              <a:t> “Eu sou a tua irmã invisível, eu sou a tua alma divina e este é o livro da tua vida”.</a:t>
            </a:r>
            <a:r>
              <a:rPr lang="pt-BR" sz="2400" dirty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Hermes quem descobriu os números, a geometria, a astronomia e as letras.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Para os egípcios, foi ele quem revelou os hieróglifos.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Hermes </a:t>
            </a:r>
            <a:r>
              <a:rPr lang="pt-BR" sz="2400" dirty="0" err="1"/>
              <a:t>Trismegisto</a:t>
            </a:r>
            <a:r>
              <a:rPr lang="pt-BR" sz="2400" dirty="0"/>
              <a:t> significa três vezes grande.</a:t>
            </a:r>
            <a:endParaRPr lang="en-US" sz="24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2591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HERMES TRISMEGISTROS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23224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sz="2000" b="1" dirty="0"/>
              <a:t>HERMES TRISMEGISTROS</a:t>
            </a:r>
            <a:endParaRPr lang="en-US" sz="2000" b="1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347863" y="893613"/>
            <a:ext cx="547260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dirty="0"/>
              <a:t>São cerca de 42 os livros sobre ciências ocultas que lhe atribuem a autoria.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b="1" dirty="0"/>
              <a:t>A TÁBUA DE ESMERALDA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dirty="0"/>
              <a:t>o que está embaixo é como o que está em cima e, o que está em cima é como o que está embaixo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 "Assim como todas as coisas são e procedem do Uno, pela mediação do Uno, assim todas as coisas nasceram desta coisa única, por adaptação”;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dirty="0"/>
              <a:t>"Separarás a terra do fogo, o sutil do espesso, suavemente, com grande habilidade”;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dirty="0"/>
              <a:t>"Por isso me chamam Hermes </a:t>
            </a:r>
            <a:r>
              <a:rPr lang="pt-BR" sz="2200" dirty="0" err="1"/>
              <a:t>Trismegistro</a:t>
            </a:r>
            <a:r>
              <a:rPr lang="pt-BR" sz="2200" dirty="0"/>
              <a:t>, porque possuo as três partes da sabedoria do mundo inteiro”;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dirty="0"/>
              <a:t>"O que eu disse sobre a operação do Sol está completo.“</a:t>
            </a:r>
            <a:endParaRPr lang="en-US" sz="22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2591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HERMES TRISMEGISTROS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sz="2400" b="1" dirty="0"/>
              <a:t>ZOROASTRO</a:t>
            </a:r>
            <a:endParaRPr lang="en-US" sz="2400" b="1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771800" y="836712"/>
            <a:ext cx="61561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Doutrina nascida da revelação de Zoroastro em </a:t>
            </a:r>
            <a:r>
              <a:rPr lang="pt-BR" sz="2400" dirty="0" err="1"/>
              <a:t>Sogdiana</a:t>
            </a:r>
            <a:r>
              <a:rPr lang="pt-BR" sz="2400" dirty="0"/>
              <a:t> no reino de </a:t>
            </a:r>
            <a:r>
              <a:rPr lang="pt-BR" sz="2400" dirty="0" err="1"/>
              <a:t>Bactriana</a:t>
            </a:r>
            <a:endParaRPr lang="pt-BR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origem étnica e cultural de Zoroastro está ligada ao povo ária, povo que se estabeleceu ao norte da península </a:t>
            </a:r>
            <a:r>
              <a:rPr lang="pt-BR" sz="2400" dirty="0" err="1"/>
              <a:t>Industânica</a:t>
            </a:r>
            <a:r>
              <a:rPr lang="pt-BR" sz="2400" dirty="0"/>
              <a:t> e Planalto Persa.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Chamava-se </a:t>
            </a:r>
            <a:r>
              <a:rPr lang="pt-BR" sz="2400" dirty="0" err="1"/>
              <a:t>Ardjasp</a:t>
            </a:r>
            <a:r>
              <a:rPr lang="pt-BR" sz="2400" dirty="0"/>
              <a:t>, mas seu nome muda para </a:t>
            </a:r>
            <a:r>
              <a:rPr lang="pt-BR" sz="2400" b="1" dirty="0"/>
              <a:t>Zaratustra</a:t>
            </a:r>
            <a:r>
              <a:rPr lang="pt-BR" sz="2400" dirty="0"/>
              <a:t> (Esplendor do Sol) depois de ser convertido em apóstolo de </a:t>
            </a:r>
            <a:r>
              <a:rPr lang="pt-BR" sz="2400" dirty="0" err="1"/>
              <a:t>Ahura-Mazda</a:t>
            </a:r>
            <a:endParaRPr lang="pt-BR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recebendo conhecimentos que remontam à Atlântida através de um patriarca sacerdote do Sol: “Há inúmeros espíritos entre o céu e a terra.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Sua vida foi salva muitas vezes dos inimigos que queriam martirizá-lo, para que não chegasse à maturidade e cumprisse Sua missão divina. </a:t>
            </a:r>
            <a:endParaRPr lang="en-US" sz="24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1370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ZOROASTRO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sz="2400" b="1" dirty="0"/>
              <a:t>ZOROASTRO</a:t>
            </a:r>
            <a:endParaRPr lang="en-US" sz="2400" b="1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771800" y="836712"/>
            <a:ext cx="61561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Aos quinze anos de idade, Zoroastro realizava valiosas obras religiosas e chegou a ser conhecido por sua grande bondade para com os pobres e animais.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Aos 20 anos, deixou o lar e passou sete anos em solidão, em uma caverna numa montanha e depois regressou a seu povo.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Com a idade de 30 anos recebeu a Revelação Divina, que se iniciou por</a:t>
            </a:r>
            <a:r>
              <a:rPr lang="pt-BR" sz="2400" b="1" dirty="0"/>
              <a:t> </a:t>
            </a:r>
            <a:r>
              <a:rPr lang="pt-BR" sz="2400" dirty="0"/>
              <a:t>uma série de sete visões.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uma segunda visão em sonho, Zaratustra recebeu a revelação religiosa fundamental de duas potências originais e opostas, uma do Espírito Santo e a outra do Espírito Mau</a:t>
            </a:r>
            <a:endParaRPr lang="en-US" sz="24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1370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ZOROASTRO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sz="2400" b="1" dirty="0"/>
              <a:t>ZOROASTRO</a:t>
            </a:r>
            <a:endParaRPr lang="en-US" sz="2400" b="1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771800" y="836712"/>
            <a:ext cx="61561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Ao homem, ao qual se atribui um livre arbítrio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perseguido e hostilizado pelos sacerdotes, não tinha apoio dos príncipes, chegou a ser encarcerado, mas continuou firme em sua missão efetuando curas e milagres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Finalmente consegue que o rei </a:t>
            </a:r>
            <a:r>
              <a:rPr lang="pt-BR" sz="2400" dirty="0" err="1"/>
              <a:t>Vishtaspa</a:t>
            </a:r>
            <a:r>
              <a:rPr lang="pt-BR" sz="2400" dirty="0"/>
              <a:t> o siga, iniciando a difusão dos conhecimentos e uma grande reforma, chegando o zoroastrismo a ser a religião oficial da nação persa.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"O que lavra a terra com dedicação tem mais mérito religioso do que poderia obter com mil orações sem nada fazer.“</a:t>
            </a:r>
          </a:p>
          <a:p>
            <a:pPr>
              <a:buFont typeface="Arial" pitchFamily="34" charset="0"/>
              <a:buChar char="•"/>
            </a:pPr>
            <a:r>
              <a:rPr lang="pt-BR" sz="2400" i="1" dirty="0"/>
              <a:t>Zoroastro foi o primeiro grande cultivador da Revelação, tendo estribado sua Doutrina sobre a diferença entre BEM e MAL e as vantagens do cultivo mediúnico sadio</a:t>
            </a:r>
            <a:r>
              <a:rPr lang="pt-BR" sz="2400" dirty="0"/>
              <a:t>.(Evangelho Eterno)</a:t>
            </a:r>
            <a:endParaRPr lang="en-US" sz="24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1370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ZOROASTRO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sz="2400" b="1" dirty="0"/>
              <a:t>ZOROASTRO</a:t>
            </a:r>
            <a:endParaRPr lang="en-US" sz="2400" b="1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771800" y="836712"/>
            <a:ext cx="61561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Ao longo de toda a história, a sua religião acolheu esta característica dualista; contudo, segundo a Doutrina, o Bem finalmente triunfa sobre o Mal.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Zoroastro codificou a religião: A fé em um Deus único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Diz Zoroastro, formalmente, que o Eterno criou, mediante o Verbo vivo a luz celeste, semente de </a:t>
            </a:r>
            <a:r>
              <a:rPr lang="pt-BR" sz="2400" dirty="0" err="1"/>
              <a:t>Ormuz</a:t>
            </a:r>
            <a:r>
              <a:rPr lang="pt-BR" sz="2400" dirty="0"/>
              <a:t>, princípio da luz material e do fogo material.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”Uma só é a Verdade, e só com ela triunfareis”</a:t>
            </a:r>
            <a:endParaRPr lang="en-US" sz="24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1370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ZOROASTRO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sz="2400" b="1" dirty="0"/>
              <a:t>ORFEU</a:t>
            </a:r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ORFEU</a:t>
            </a:r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2771800" y="836712"/>
            <a:ext cx="61561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Orfeu, o fundador do esoterismo grego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Poeta </a:t>
            </a:r>
            <a:r>
              <a:rPr lang="pt-BR" sz="2400" dirty="0" err="1"/>
              <a:t>trácio</a:t>
            </a:r>
            <a:r>
              <a:rPr lang="pt-BR" sz="2400" dirty="0"/>
              <a:t> de grande habilidade musical, conhecido como semideus pelo carisma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Orfeu deixa sua influência na Grécia expressa em traços da filosofia de Platão, Aristóteles e outros.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 introduz na civilização grega uma nova interpretação da existência humana, proclamando sua imortalidade enquanto alma, sendo esta o que dá a personalidade do homem, herdeira de uma história e de um trajeto evolutivo, sempre se aperfeiçoando nesta e em inúmeras vidas, até que consiga se assemelhar ao máximo a Deus.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sz="2400" b="1" dirty="0"/>
              <a:t>ORFEU</a:t>
            </a:r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ORFEU</a:t>
            </a:r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2771800" y="836712"/>
            <a:ext cx="61561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Considera má a matéria e puro o espírito, o qual passa pelo corpo com vistas a purificar-se de algum delito</a:t>
            </a:r>
          </a:p>
          <a:p>
            <a:r>
              <a:rPr lang="pt-BR" sz="2400" b="1" dirty="0"/>
              <a:t>Deus da música. </a:t>
            </a:r>
            <a:endParaRPr lang="en-US" sz="2400" dirty="0"/>
          </a:p>
          <a:p>
            <a:r>
              <a:rPr lang="pt-BR" sz="2400" dirty="0"/>
              <a:t>Ainda segundo a lenda, Orfeu teria sido hábil músico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influenciou não somente as religiões ocidentais, como até as filosofias de Pitágoras, Sócrates e Platão.</a:t>
            </a:r>
            <a:endParaRPr lang="en-US" sz="2400" dirty="0"/>
          </a:p>
          <a:p>
            <a:r>
              <a:rPr lang="pt-BR" sz="2400" dirty="0"/>
              <a:t>a seu discípulo:</a:t>
            </a:r>
            <a:endParaRPr lang="en-US" sz="2400" dirty="0"/>
          </a:p>
          <a:p>
            <a:pPr>
              <a:buFontTx/>
              <a:buChar char="-"/>
            </a:pPr>
            <a:r>
              <a:rPr lang="pt-BR" sz="2400" dirty="0"/>
              <a:t>“Deus é uno, sempre semelhante e Ele mesmo reina em toda parte”. </a:t>
            </a:r>
          </a:p>
        </p:txBody>
      </p:sp>
    </p:spTree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87564"/>
            <a:ext cx="36724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2400" b="1" dirty="0"/>
              <a:t>YAMA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MANU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KRISHNA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VEDA VYASA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ENOQUE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RAMA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HERMES TRISMEGISTROS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ZOROASTRO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ORFEU</a:t>
            </a:r>
          </a:p>
        </p:txBody>
      </p:sp>
      <p:sp>
        <p:nvSpPr>
          <p:cNvPr id="5" name="Retângulo 4"/>
          <p:cNvSpPr/>
          <p:nvPr/>
        </p:nvSpPr>
        <p:spPr>
          <a:xfrm>
            <a:off x="4932040" y="764704"/>
            <a:ext cx="33123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2400" dirty="0"/>
              <a:t>MOISÉS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ELIAS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EZEQUIEL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LAO-TSÉ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PITÁGORAS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PLATÃO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APOLÔNIO DE TIANA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JOÃO BATISTA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FRANCISCO DE ASSIS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JOÃO HUSS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JOSÉ DE ANCHIETA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VOLTAIRE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KARDEC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OSVALDO POLIDORO</a:t>
            </a:r>
            <a:endParaRPr lang="en-US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899592" y="404664"/>
            <a:ext cx="1522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u="sng" dirty="0"/>
              <a:t>Primeira Parte</a:t>
            </a:r>
            <a:endParaRPr lang="en-US" u="sng" dirty="0"/>
          </a:p>
        </p:txBody>
      </p:sp>
      <p:sp>
        <p:nvSpPr>
          <p:cNvPr id="7" name="CaixaDeTexto 6"/>
          <p:cNvSpPr txBox="1"/>
          <p:nvPr/>
        </p:nvSpPr>
        <p:spPr>
          <a:xfrm>
            <a:off x="4997147" y="332656"/>
            <a:ext cx="1591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u="sng" dirty="0"/>
              <a:t>Segunda Parte</a:t>
            </a:r>
            <a:endParaRPr lang="en-US" u="sng" dirty="0"/>
          </a:p>
        </p:txBody>
      </p:sp>
    </p:spTree>
  </p:cSld>
  <p:clrMapOvr>
    <a:masterClrMapping/>
  </p:clrMapOvr>
  <p:transition spd="slow"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sz="2400" b="1" dirty="0"/>
              <a:t>ORFEU</a:t>
            </a:r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ORFEU</a:t>
            </a:r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2771800" y="1155516"/>
            <a:ext cx="61561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Orfeu foi filho de uma sacerdotisa de Apolo e, jovem ainda, ficou órfão.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Apaixonou-se por Eurídice, linda jovem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acaba envenenada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busca por toda parte, pelas entranhas da terra.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Um dia ela mesma aparece-lhe em êxtase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“... Estou no </a:t>
            </a:r>
            <a:r>
              <a:rPr lang="pt-BR" sz="2400" dirty="0" err="1"/>
              <a:t>Érebro</a:t>
            </a:r>
            <a:r>
              <a:rPr lang="pt-BR" sz="2400" dirty="0"/>
              <a:t>, cone sombrio entre a Lua e a Terra”.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 Orfeu deu seu testemunho da Verdade, provocando a ira das bacantes e seus soldados, que acabam atravessando seu corpo à espada.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20162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sz="2400" b="1" dirty="0"/>
              <a:t>ORFEU</a:t>
            </a:r>
          </a:p>
        </p:txBody>
      </p:sp>
      <p:sp>
        <p:nvSpPr>
          <p:cNvPr id="6" name="Retângulo 5"/>
          <p:cNvSpPr/>
          <p:nvPr/>
        </p:nvSpPr>
        <p:spPr>
          <a:xfrm>
            <a:off x="3923928" y="332656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ORFEU</a:t>
            </a:r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2771800" y="836712"/>
            <a:ext cx="615617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núcleo central de sua doutrina: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 homem, nasceste Deus!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 homem, nascerás Deus, pois és filho do Divino!"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b="1" dirty="0"/>
              <a:t>Orfeu significa - Aquele que cura pela luz.”</a:t>
            </a:r>
          </a:p>
          <a:p>
            <a:r>
              <a:rPr lang="pt-BR" sz="2400" dirty="0"/>
              <a:t>Palavras de Osvaldo </a:t>
            </a:r>
            <a:r>
              <a:rPr lang="pt-BR" sz="2400" dirty="0" err="1"/>
              <a:t>Polidoro</a:t>
            </a:r>
            <a:r>
              <a:rPr lang="pt-BR" sz="2400" dirty="0"/>
              <a:t>:</a:t>
            </a:r>
            <a:endParaRPr lang="en-US" sz="2400" dirty="0"/>
          </a:p>
          <a:p>
            <a:r>
              <a:rPr lang="pt-BR" sz="2400" dirty="0"/>
              <a:t>“Como Orfeu, eu simbolizei EURÍDICE... (Quer dizer, todos vocês)”.</a:t>
            </a:r>
            <a:endParaRPr lang="en-US" sz="2400" dirty="0"/>
          </a:p>
          <a:p>
            <a:r>
              <a:rPr lang="pt-BR" sz="2400" dirty="0"/>
              <a:t>“Como Orfeu, eu disse : “Faze, Senhor, com que tuas filhas tornem ao teu seio o quanto antes.” 16-05-1978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Orfeu foi, na Grécia, o assessor do Cristo. </a:t>
            </a:r>
            <a:r>
              <a:rPr lang="pt-BR" sz="2400" b="1" dirty="0"/>
              <a:t>(do livro A Bíblia dos Espíritas)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267744" y="5868561"/>
            <a:ext cx="51872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/>
              <a:t>próxima palestra 13/06 – 16h</a:t>
            </a:r>
            <a:endParaRPr lang="en-US" sz="3200" dirty="0"/>
          </a:p>
        </p:txBody>
      </p:sp>
      <p:sp>
        <p:nvSpPr>
          <p:cNvPr id="4" name="Retângulo 3"/>
          <p:cNvSpPr/>
          <p:nvPr/>
        </p:nvSpPr>
        <p:spPr>
          <a:xfrm>
            <a:off x="3059832" y="614293"/>
            <a:ext cx="33123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2400" dirty="0"/>
              <a:t>MOISÉS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ELIAS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EZEQUIEL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LAO-TSÉ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PITÁGORAS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PLATÃO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APOLÔNIO DE TIANA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JOÃO BATISTA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FRANCISCO DE ASSIS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JOÃO HUSS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JOSÉ DE ANCHIETA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VOLTAIRE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KARDEC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OSVALDO POLIDORO</a:t>
            </a:r>
            <a:endParaRPr lang="en-US" sz="2400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196752"/>
            <a:ext cx="59046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pt-BR" sz="2400" dirty="0"/>
              <a:t> O segundo grande codificador foi Moisés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Moisés foi o primeiro a realizar um batismo coletivo de espírito ou Revelação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Moisés iniciou a crença no Monoteísmo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A Moral, o Amor e a Revelação marcaram a obra de Moisés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Os Livros foram queimados, assim como perseguidos e mortos os Profetas, ao tempo de Saul.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196752"/>
            <a:ext cx="59046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pt-BR" sz="2400" dirty="0"/>
              <a:t>Quatro feitos grandiosos na vida de Moisés:</a:t>
            </a:r>
            <a:endParaRPr lang="en-US" sz="2400" dirty="0"/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“Trasladar o Povo de Israel para o local devido”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“Uma vez mais transmitir a LEI que fora diversas vezes transmitida”</a:t>
            </a:r>
            <a:endParaRPr lang="en-US" sz="2400" dirty="0"/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“Profetizar sobre a vinda de CRISTO”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“Lavrar o primeiro batismo coletivo de Espírito”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Irradiaria de Israel a religião universal da Humanidade.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 err="1"/>
              <a:t>Hosarsife</a:t>
            </a:r>
            <a:r>
              <a:rPr lang="pt-BR" sz="2400" dirty="0"/>
              <a:t>, primeiro nome egípcio de Moisés.</a:t>
            </a:r>
            <a:endParaRPr lang="en-US" sz="2400" dirty="0"/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Moisés nasceu e cresceu no Egito</a:t>
            </a:r>
          </a:p>
          <a:p>
            <a:pPr>
              <a:buFont typeface="Wingdings" pitchFamily="2" charset="2"/>
              <a:buChar char="§"/>
            </a:pPr>
            <a:r>
              <a:rPr lang="pt-BR" sz="2400" dirty="0"/>
              <a:t>O nome </a:t>
            </a:r>
            <a:r>
              <a:rPr lang="pt-BR" sz="2400" dirty="0" err="1"/>
              <a:t>Mosheh</a:t>
            </a:r>
            <a:r>
              <a:rPr lang="pt-BR" sz="2400" dirty="0"/>
              <a:t> vem relacionado com o verbo hebraico </a:t>
            </a:r>
            <a:r>
              <a:rPr lang="pt-BR" sz="2400" dirty="0" err="1"/>
              <a:t>mashah</a:t>
            </a:r>
            <a:r>
              <a:rPr lang="pt-BR" sz="2400" dirty="0"/>
              <a:t> (=retirar da água)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987824" y="1196752"/>
            <a:ext cx="5760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err="1"/>
              <a:t>Hosarsife</a:t>
            </a:r>
            <a:r>
              <a:rPr lang="pt-BR" sz="2400" dirty="0"/>
              <a:t> foi filho de </a:t>
            </a:r>
            <a:r>
              <a:rPr lang="pt-BR" sz="2400" dirty="0" err="1"/>
              <a:t>Termutis</a:t>
            </a:r>
            <a:r>
              <a:rPr lang="pt-BR" sz="2400" dirty="0"/>
              <a:t>, terceira das onze filhas do faraó, irmã de Ramsés II.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Moisés foi filho de um rabino muito amigo da casa faraônica.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sua mãe imaginou uma forma de poder criá-lo dentro do palácio, colocando-o numa cestinha forrada com betume para que a água não penetrasse no interior e, a partir daí, fingindo tirá-lo das águas</a:t>
            </a:r>
          </a:p>
        </p:txBody>
      </p:sp>
    </p:spTree>
  </p:cSld>
  <p:clrMapOvr>
    <a:masterClrMapping/>
  </p:clrMapOvr>
  <p:transition spd="slow"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987824" y="1196752"/>
            <a:ext cx="57606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em diálogo com sua mãe a respeito de governar os egípcios, respondeu manifestando desprezo ao povo idólatra, sabendo-se destinado a outras funções.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Moisés foi um levita.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aprendeu cosmografia e astronomia, e expressou a vontade de desvendar os segredos dos livros sagrados.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Hosarsife</a:t>
            </a:r>
            <a:r>
              <a:rPr lang="pt-BR" sz="2400" dirty="0"/>
              <a:t> cresceu entre as colunas do palácio e do templo de Osíris, onde chegou a ser sacerdote.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surpreendeu-se com os duros trabalhos que cumpriam os judeus e devota-lhes sua simpatia.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987824" y="980728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Ao ver um soldado egípcio espancando um escravo hebreu indefeso, toma a arma dele e deixa-o sem vida.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Enterra-o na areia, mas dias depois descobre que fora visto.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sacerdotes de Osíris que cometiam assassinato eram severamente julgados.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Ele sabia que sua vida estava por um fio, e nesta hora ouve uma voz interior que o impele ao deserto.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Vai expiar seu crime na solidão do país de </a:t>
            </a:r>
            <a:r>
              <a:rPr lang="pt-BR" sz="2400" dirty="0" err="1"/>
              <a:t>Madiã</a:t>
            </a:r>
            <a:r>
              <a:rPr lang="pt-BR" sz="2400" dirty="0"/>
              <a:t>, além do Mar Vermelho. Ali, entre os descendentes de Abraão, levou vida de pastor e preparou-se para sua futura tarefa.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987824" y="980728"/>
            <a:ext cx="5688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O grão-sacerdote de </a:t>
            </a:r>
            <a:r>
              <a:rPr lang="pt-BR" sz="2400" dirty="0" err="1"/>
              <a:t>Madiã</a:t>
            </a:r>
            <a:r>
              <a:rPr lang="pt-BR" sz="2400" dirty="0"/>
              <a:t> era o etíope </a:t>
            </a:r>
            <a:r>
              <a:rPr lang="pt-BR" sz="2400" dirty="0" err="1"/>
              <a:t>Jetro</a:t>
            </a:r>
            <a:r>
              <a:rPr lang="pt-BR" sz="2400" dirty="0"/>
              <a:t>, patriarca do deserto, protetor dos líbios, árabes e semitas..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Hosarsife</a:t>
            </a:r>
            <a:r>
              <a:rPr lang="pt-BR" sz="2400" dirty="0"/>
              <a:t> submete-se à expiação comum aos iniciados que cometiam tal falta, que era ir em sono letárgico até a região espiritual.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Retorna totalmente renovado: o Egito não é mais a sua pátria.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YAMA</a:t>
            </a:r>
            <a:endParaRPr lang="en-US" sz="2400" b="1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8" name="Retângulo 7"/>
          <p:cNvSpPr/>
          <p:nvPr/>
        </p:nvSpPr>
        <p:spPr>
          <a:xfrm>
            <a:off x="3923928" y="404664"/>
            <a:ext cx="2412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YAMA (YIMA ou YIMIR)</a:t>
            </a:r>
            <a:endParaRPr lang="en-US" dirty="0"/>
          </a:p>
        </p:txBody>
      </p:sp>
      <p:sp>
        <p:nvSpPr>
          <p:cNvPr id="9" name="Retângulo 8"/>
          <p:cNvSpPr/>
          <p:nvPr/>
        </p:nvSpPr>
        <p:spPr>
          <a:xfrm>
            <a:off x="2699792" y="883741"/>
            <a:ext cx="61926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  Senhor Hindu da Morte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  Um dos Seres mitológicos mais antigos do mundo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  Os espíritos dos mortos, ao serem julgados por </a:t>
            </a:r>
            <a:r>
              <a:rPr lang="pt-BR" sz="2400" dirty="0" err="1"/>
              <a:t>Yama</a:t>
            </a:r>
            <a:r>
              <a:rPr lang="pt-BR" sz="2400" dirty="0"/>
              <a:t>, tanto podem ir, por alegrias, numa região entre a terra e o céu dos deuses, quanto buscarem suas punições em </a:t>
            </a:r>
            <a:r>
              <a:rPr lang="pt-BR" sz="2400" dirty="0" err="1"/>
              <a:t>Naraka</a:t>
            </a:r>
            <a:r>
              <a:rPr lang="pt-BR" sz="2400" dirty="0"/>
              <a:t>, o mundo inferior situado em algum lugar na região mais ao sul.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 No Hinduísmo, </a:t>
            </a:r>
            <a:r>
              <a:rPr lang="pt-BR" sz="2400" dirty="0" err="1"/>
              <a:t>Yama</a:t>
            </a:r>
            <a:r>
              <a:rPr lang="pt-BR" sz="2400" dirty="0"/>
              <a:t> é também o senhor da Justiça.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Ele às vezes é chamado </a:t>
            </a:r>
            <a:r>
              <a:rPr lang="pt-BR" sz="2400" dirty="0" err="1"/>
              <a:t>Dharma</a:t>
            </a:r>
            <a:r>
              <a:rPr lang="pt-BR" sz="2400" dirty="0"/>
              <a:t>, em referência à sua dedicação firme em manter a ordem e organizar a harmonia.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Yama</a:t>
            </a:r>
            <a:r>
              <a:rPr lang="pt-BR" sz="2400" dirty="0"/>
              <a:t> foi venerado no </a:t>
            </a:r>
            <a:r>
              <a:rPr lang="pt-BR" sz="2400" dirty="0" err="1"/>
              <a:t>Tibet</a:t>
            </a:r>
            <a:r>
              <a:rPr lang="pt-BR" sz="2400" dirty="0"/>
              <a:t> como guardião da prática espiritual.</a:t>
            </a:r>
            <a:endParaRPr lang="en-US" sz="2400" b="1" dirty="0"/>
          </a:p>
        </p:txBody>
      </p:sp>
    </p:spTree>
  </p:cSld>
  <p:clrMapOvr>
    <a:masterClrMapping/>
  </p:clrMapOvr>
  <p:transition spd="slow"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699792" y="980728"/>
            <a:ext cx="58326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Decidido a lutar pela Lei do Deus Supremo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Adota, então, o nome de Moisés, o Salvo..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Casa-se com </a:t>
            </a:r>
            <a:r>
              <a:rPr lang="pt-BR" sz="2400" dirty="0" err="1"/>
              <a:t>Séfora</a:t>
            </a:r>
            <a:r>
              <a:rPr lang="pt-BR" sz="2400" dirty="0"/>
              <a:t>, filha vidente de </a:t>
            </a:r>
            <a:r>
              <a:rPr lang="pt-BR" sz="2400" dirty="0" err="1"/>
              <a:t>Jetro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estudou os livros de cosmogonia “As guerras de Jeová” e “As Gerações de Adão”.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Escreve “Sefer </a:t>
            </a:r>
            <a:r>
              <a:rPr lang="pt-BR" sz="2400" dirty="0" err="1"/>
              <a:t>Bereshit</a:t>
            </a:r>
            <a:r>
              <a:rPr lang="pt-BR" sz="2400" dirty="0"/>
              <a:t>”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Moisés redigiu o gênese em hieróglifos, mas deu a explicação verbal aos seus sucessores.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Sobe ao Monte </a:t>
            </a:r>
            <a:r>
              <a:rPr lang="pt-BR" sz="2400" dirty="0" err="1"/>
              <a:t>Horebe</a:t>
            </a:r>
            <a:r>
              <a:rPr lang="pt-BR" sz="2400" dirty="0"/>
              <a:t> e, numa sarça ardente, escuta a Voz Divina que lhe determina ser o condutor da retirada do povo hebreu do Egito.</a:t>
            </a:r>
          </a:p>
        </p:txBody>
      </p:sp>
    </p:spTree>
  </p:cSld>
  <p:clrMapOvr>
    <a:masterClrMapping/>
  </p:clrMapOvr>
  <p:transition spd="slow"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699792" y="980728"/>
            <a:ext cx="58326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Suplicaram a licença para a partida, mas o faraó recusou.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10 pragas.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somente quando desencarnaram os filhos primogênitos de cada família do Egito, Moisés obteve a permissão de partida.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Iniciaram o êxodo contornando o Mar Vermelho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Faraó sai no encalço do povo hebreu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comando de Moisés, as águas se fecham em torno do exército egípcio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699792" y="1124744"/>
            <a:ext cx="59046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Em três meses chegam ao pé do Monte Sinai, onde serão recebidos os Dez Mandamentos da Lei de Deus.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“... Uma lei única rege o mundo natural, o mundo humano e o mundo divino.”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padres egípcios trouxeram uma estátua de </a:t>
            </a:r>
            <a:r>
              <a:rPr lang="pt-BR" sz="2400" dirty="0" err="1"/>
              <a:t>Astarote</a:t>
            </a:r>
            <a:r>
              <a:rPr lang="pt-BR" sz="2400" dirty="0"/>
              <a:t> para ser adorada.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Quando Moisés desceu da Montanha com os Dez Mandamentos, encontrou o povo adorando um bezerro de ouro, moldado com o material das </a:t>
            </a:r>
            <a:r>
              <a:rPr lang="pt-BR" sz="2400" dirty="0" err="1"/>
              <a:t>jóias</a:t>
            </a:r>
            <a:r>
              <a:rPr lang="pt-BR" sz="2400" dirty="0"/>
              <a:t> deles.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ele quebra as Tábuas de pedra nas quais havia escrito em 40 dias a Lei de Deus. Repreende-os e lança tal ídolo ao fogo.</a:t>
            </a:r>
          </a:p>
        </p:txBody>
      </p:sp>
    </p:spTree>
  </p:cSld>
  <p:clrMapOvr>
    <a:masterClrMapping/>
  </p:clrMapOvr>
  <p:transition spd="slow"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987824" y="1556792"/>
            <a:ext cx="52565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Retorna ao Monte acompanhado dos 70 e da Arca.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Está firmada a autoridade de Moisés, que os conduzirá com braço de ferro, sempre em contato com Jeová, que se manifesta no </a:t>
            </a:r>
            <a:r>
              <a:rPr lang="pt-BR" sz="2400" dirty="0" err="1"/>
              <a:t>Tabernáculo</a:t>
            </a:r>
            <a:endParaRPr lang="pt-BR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Aos 39 anos de caminhada, Moisés decide que é hora de entrar na Terra Prometida.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Nem Moisés, nem Arão tiveram o direito de entrar na Terra Prometida.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MOISÉS</a:t>
            </a:r>
            <a:endParaRPr lang="pt-BR" b="1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MOISÉS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555776" y="856357"/>
            <a:ext cx="59046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Subindo ao cume, “Moisés, servo do Senhor, morreu ali, na terra de </a:t>
            </a:r>
            <a:r>
              <a:rPr lang="pt-BR" sz="2400" dirty="0" err="1"/>
              <a:t>Moab</a:t>
            </a:r>
            <a:r>
              <a:rPr lang="pt-BR" sz="2400" dirty="0"/>
              <a:t>, segundo a ordem do Senhor.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Nenhum homem soube até hoje o lugar de seu sepulcro.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u="sng" dirty="0"/>
              <a:t>As pragas do Egito</a:t>
            </a:r>
          </a:p>
          <a:p>
            <a:pPr>
              <a:buFont typeface="Arial" pitchFamily="34" charset="0"/>
              <a:buChar char="•"/>
            </a:pPr>
            <a:r>
              <a:rPr lang="pt-BR" sz="2400" u="sng" dirty="0"/>
              <a:t>O Pentateuco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cinco primeiros livros constituintes do Velho Testamento.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Somente para a palavra Deus apresentam os vocábulos </a:t>
            </a:r>
            <a:r>
              <a:rPr lang="pt-BR" sz="2400" dirty="0" err="1"/>
              <a:t>Iave</a:t>
            </a:r>
            <a:r>
              <a:rPr lang="pt-BR" sz="2400" dirty="0"/>
              <a:t>, </a:t>
            </a:r>
            <a:r>
              <a:rPr lang="pt-BR" sz="2400" dirty="0" err="1"/>
              <a:t>Elohim</a:t>
            </a:r>
            <a:r>
              <a:rPr lang="pt-BR" sz="2400" dirty="0"/>
              <a:t>, </a:t>
            </a:r>
            <a:r>
              <a:rPr lang="pt-BR" sz="2400" dirty="0" err="1"/>
              <a:t>Eloah</a:t>
            </a:r>
            <a:r>
              <a:rPr lang="pt-BR" sz="2400" dirty="0"/>
              <a:t> (poético), </a:t>
            </a:r>
            <a:r>
              <a:rPr lang="pt-BR" sz="2400" dirty="0" err="1"/>
              <a:t>Adonai</a:t>
            </a:r>
            <a:r>
              <a:rPr lang="pt-BR" sz="2400" dirty="0"/>
              <a:t> (Senhor), </a:t>
            </a:r>
            <a:r>
              <a:rPr lang="pt-BR" sz="2400" dirty="0" err="1"/>
              <a:t>Saddai</a:t>
            </a:r>
            <a:r>
              <a:rPr lang="pt-BR" sz="2400" dirty="0"/>
              <a:t> (Onipotente), Elion (Altíssimo).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Gênesis / Êxodo / </a:t>
            </a:r>
            <a:r>
              <a:rPr lang="pt-BR" sz="2400" dirty="0" err="1"/>
              <a:t>Levítico</a:t>
            </a:r>
            <a:r>
              <a:rPr lang="pt-BR" sz="2400" dirty="0"/>
              <a:t> / Números / Deuteronômio</a:t>
            </a:r>
          </a:p>
        </p:txBody>
      </p:sp>
    </p:spTree>
  </p:cSld>
  <p:clrMapOvr>
    <a:masterClrMapping/>
  </p:clrMapOvr>
  <p:transition spd="slow"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sz="2400" b="1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ELIAS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sz="2400" b="1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ELIAS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483768" y="1052736"/>
            <a:ext cx="633670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Seu nome significa “Meu Deus é </a:t>
            </a:r>
            <a:r>
              <a:rPr lang="pt-BR" sz="2400" dirty="0" err="1"/>
              <a:t>Iavé</a:t>
            </a:r>
            <a:r>
              <a:rPr lang="pt-BR" sz="2400" dirty="0"/>
              <a:t>”.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Sua tarefa: restaurar a tradição, pôr termo ao sincretismo, iconoclasta por essência.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 profeta vive em relação muito íntima com Deus, chegando quase a despir-se da sua personalidade</a:t>
            </a:r>
          </a:p>
          <a:p>
            <a:r>
              <a:rPr lang="pt-BR" sz="2400" dirty="0"/>
              <a:t>Sempre amparado pelas legiões do Senhor, a darem-lhe alimento e consolo, caminha por 40 dias, até chegar ao Monte </a:t>
            </a:r>
            <a:r>
              <a:rPr lang="pt-BR" sz="2400" dirty="0" err="1"/>
              <a:t>Horebe</a:t>
            </a:r>
            <a:r>
              <a:rPr lang="pt-BR" sz="2400" dirty="0"/>
              <a:t>, onde recebe instruções de Deus a respeito de quem ele deverá ungir como reis da Síria e Israel, assim como o outro profeta que ficará em seu próprio lugar: Eliseu.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sz="2400" b="1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ELIAS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915816" y="1696740"/>
            <a:ext cx="576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 vida de Elias aproxima-se do fim.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Perto de Jericó, caminha às margens do Jordão em companhia de Eliseu.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Não houve túmulo: sua saída da carne sem deixar corpo deixa esta marca indelével mais uma vez na nossa história</a:t>
            </a:r>
            <a:r>
              <a:rPr lang="pt-BR" dirty="0"/>
              <a:t>.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sz="2400" b="1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09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EZEQUIEL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sz="2400" b="1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09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EZEQUIEL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843808" y="1268760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Ezequiel era de estirpe sacerdotal - seu pai era sacerdote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 592 a 586 aC, em Jerusalém, onde recebe instruções de Deus. Nesta fase ele é duro em suas pregações contra a hipocrisia. Anuncia a queda de Jerusalém.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Já na Babilônia, de 585 a 571 aC, obedece à determinação divina que vem nestes termos: “Tu lhes dirás:’Assim diz o senhor Deus’ -, quer ouçam, quer não”.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YAMA</a:t>
            </a:r>
            <a:endParaRPr lang="en-US" sz="2400" b="1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8" name="Retângulo 7"/>
          <p:cNvSpPr/>
          <p:nvPr/>
        </p:nvSpPr>
        <p:spPr>
          <a:xfrm>
            <a:off x="3923928" y="548680"/>
            <a:ext cx="2412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YAMA (YIMA ou YIMIR)</a:t>
            </a:r>
            <a:endParaRPr lang="en-US" dirty="0"/>
          </a:p>
        </p:txBody>
      </p:sp>
      <p:sp>
        <p:nvSpPr>
          <p:cNvPr id="9" name="Retângulo 8"/>
          <p:cNvSpPr/>
          <p:nvPr/>
        </p:nvSpPr>
        <p:spPr>
          <a:xfrm>
            <a:off x="2915816" y="1052736"/>
            <a:ext cx="597666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b="1" dirty="0" err="1"/>
              <a:t>Yama</a:t>
            </a:r>
            <a:r>
              <a:rPr lang="pt-BR" sz="2200" b="1" dirty="0"/>
              <a:t> como código de conduta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São codificados dez </a:t>
            </a:r>
            <a:r>
              <a:rPr lang="pt-BR" sz="2200" dirty="0" err="1"/>
              <a:t>yamas</a:t>
            </a:r>
            <a:r>
              <a:rPr lang="pt-BR" sz="2200" dirty="0"/>
              <a:t> em numerosas escrituras</a:t>
            </a:r>
          </a:p>
          <a:p>
            <a:r>
              <a:rPr lang="pt-BR" sz="2200" b="1" dirty="0"/>
              <a:t>1) </a:t>
            </a:r>
            <a:r>
              <a:rPr lang="pt-BR" sz="2200" b="1" dirty="0" err="1"/>
              <a:t>Ahimsa</a:t>
            </a:r>
            <a:r>
              <a:rPr lang="pt-BR" sz="2200" dirty="0"/>
              <a:t>: abstinência de cometer danos, ferir, não causar jamais dor a qualquer criatura viva, em pensamento, palavra, ou ação. Este é o "</a:t>
            </a:r>
            <a:r>
              <a:rPr lang="pt-BR" sz="2200" dirty="0" err="1"/>
              <a:t>Yama</a:t>
            </a:r>
            <a:r>
              <a:rPr lang="pt-BR" sz="2200" dirty="0"/>
              <a:t> principal".</a:t>
            </a:r>
            <a:endParaRPr lang="en-US" sz="2200" dirty="0"/>
          </a:p>
          <a:p>
            <a:r>
              <a:rPr lang="pt-BR" sz="2200" b="1" dirty="0"/>
              <a:t>2) </a:t>
            </a:r>
            <a:r>
              <a:rPr lang="pt-BR" sz="2200" b="1" dirty="0" err="1"/>
              <a:t>Satya</a:t>
            </a:r>
            <a:r>
              <a:rPr lang="pt-BR" sz="2200" dirty="0"/>
              <a:t>: veracidade; palavras e pensamentos em conformidade com os fatos. </a:t>
            </a:r>
            <a:endParaRPr lang="en-US" sz="2200" dirty="0"/>
          </a:p>
          <a:p>
            <a:r>
              <a:rPr lang="pt-BR" sz="2200" b="1" dirty="0"/>
              <a:t>3) </a:t>
            </a:r>
            <a:r>
              <a:rPr lang="pt-BR" sz="2200" b="1" dirty="0" err="1"/>
              <a:t>Asteya</a:t>
            </a:r>
            <a:r>
              <a:rPr lang="pt-BR" sz="2200" dirty="0"/>
              <a:t>: não roubar, não cobiçar, não entrar em dívida. </a:t>
            </a:r>
            <a:endParaRPr lang="en-US" sz="2200" dirty="0"/>
          </a:p>
          <a:p>
            <a:r>
              <a:rPr lang="pt-BR" sz="2200" b="1" dirty="0"/>
              <a:t>4) </a:t>
            </a:r>
            <a:r>
              <a:rPr lang="pt-BR" sz="2200" b="1" dirty="0" err="1"/>
              <a:t>Brahmacharya</a:t>
            </a:r>
            <a:r>
              <a:rPr lang="pt-BR" sz="2200" dirty="0"/>
              <a:t>: conduta divina, continência, celibatário enquanto </a:t>
            </a:r>
            <a:r>
              <a:rPr lang="pt-BR" sz="2200" dirty="0" err="1"/>
              <a:t>soteiro</a:t>
            </a:r>
            <a:r>
              <a:rPr lang="pt-BR" sz="2200" dirty="0"/>
              <a:t>, fiel quando casado. </a:t>
            </a:r>
            <a:endParaRPr lang="en-US" sz="2200" dirty="0"/>
          </a:p>
          <a:p>
            <a:r>
              <a:rPr lang="pt-BR" sz="2200" b="1" dirty="0"/>
              <a:t>5) </a:t>
            </a:r>
            <a:r>
              <a:rPr lang="pt-BR" sz="2200" b="1" dirty="0" err="1"/>
              <a:t>Kshama</a:t>
            </a:r>
            <a:r>
              <a:rPr lang="pt-BR" sz="2200" dirty="0"/>
              <a:t>: paciência, libertar-se do tempo, viver no agora. </a:t>
            </a:r>
            <a:endParaRPr lang="en-US" sz="2200" b="1" dirty="0"/>
          </a:p>
        </p:txBody>
      </p:sp>
    </p:spTree>
  </p:cSld>
  <p:clrMapOvr>
    <a:masterClrMapping/>
  </p:clrMapOvr>
  <p:transition spd="slow"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sz="2400" b="1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09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EZEQUIEL</a:t>
            </a:r>
            <a:endParaRPr lang="en-US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2843808" y="1268760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 princípio, a maioria do povo incrédulo não dava crédito ao que ouvia nas profecias de Ezequiel.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Deus avisa-o “Eles virão até vós, para que vejais a sua conduta e as suas obras”.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 profeta enfático se transforma e se torna o organizador metódico, o legista minucioso, o primeiro dos escribas de </a:t>
            </a:r>
            <a:r>
              <a:rPr lang="pt-BR" sz="2400" dirty="0" err="1"/>
              <a:t>Iahweh</a:t>
            </a:r>
            <a:r>
              <a:rPr lang="pt-BR" sz="2400" dirty="0"/>
              <a:t>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Na sua visão, o Palácio deve estar a serviço do Templo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sz="2400" b="1" dirty="0"/>
              <a:t>LAO-TSÉ</a:t>
            </a:r>
            <a:endParaRPr lang="en-US" sz="2400" b="1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LAO TSE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sz="2400" b="1" dirty="0"/>
              <a:t>LAO-TSÉ</a:t>
            </a:r>
            <a:endParaRPr lang="en-US" sz="2400" b="1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LAO TSE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1196752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introduções à cultura chinesa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três doutrinas: </a:t>
            </a:r>
            <a:r>
              <a:rPr lang="pt-BR" sz="2400" dirty="0" err="1"/>
              <a:t>Ju</a:t>
            </a:r>
            <a:r>
              <a:rPr lang="pt-BR" sz="2400" dirty="0"/>
              <a:t> (confucionismo), </a:t>
            </a:r>
            <a:r>
              <a:rPr lang="pt-BR" sz="2400" dirty="0" err="1"/>
              <a:t>Tao</a:t>
            </a:r>
            <a:r>
              <a:rPr lang="pt-BR" sz="2400" dirty="0"/>
              <a:t> (</a:t>
            </a:r>
            <a:r>
              <a:rPr lang="pt-BR" sz="2400" dirty="0" err="1"/>
              <a:t>taoísmo</a:t>
            </a:r>
            <a:r>
              <a:rPr lang="pt-BR" sz="2400" dirty="0"/>
              <a:t>) e Fo (budismo)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surgimento da filosofia de vida do </a:t>
            </a:r>
            <a:r>
              <a:rPr lang="pt-BR" sz="2400" dirty="0" err="1"/>
              <a:t>taoísmo</a:t>
            </a:r>
            <a:endParaRPr lang="pt-BR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Seu nome era </a:t>
            </a:r>
            <a:r>
              <a:rPr lang="pt-BR" sz="2400" dirty="0" err="1"/>
              <a:t>Erh</a:t>
            </a:r>
            <a:r>
              <a:rPr lang="pt-BR" sz="2400" dirty="0"/>
              <a:t> Li, e na maturidade passa a ser Dan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Nasceu em uma aldeia do Estado de </a:t>
            </a:r>
            <a:r>
              <a:rPr lang="pt-BR" sz="2400" dirty="0" err="1"/>
              <a:t>Ch’u</a:t>
            </a:r>
            <a:r>
              <a:rPr lang="pt-BR" sz="2400" dirty="0"/>
              <a:t>, extremo sul da China Imperial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discípulo de grandes mestres de sua época.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Lao</a:t>
            </a:r>
            <a:r>
              <a:rPr lang="pt-BR" sz="2400" dirty="0"/>
              <a:t> </a:t>
            </a:r>
            <a:r>
              <a:rPr lang="pt-BR" sz="2400" dirty="0" err="1"/>
              <a:t>Tzu</a:t>
            </a:r>
            <a:r>
              <a:rPr lang="pt-BR" sz="2400" dirty="0"/>
              <a:t> (</a:t>
            </a:r>
            <a:r>
              <a:rPr lang="pt-BR" sz="2400" dirty="0" err="1"/>
              <a:t>Lao</a:t>
            </a:r>
            <a:r>
              <a:rPr lang="pt-BR" sz="2400" dirty="0"/>
              <a:t> </a:t>
            </a:r>
            <a:r>
              <a:rPr lang="pt-BR" sz="2400" dirty="0" err="1"/>
              <a:t>Tsé</a:t>
            </a:r>
            <a:r>
              <a:rPr lang="pt-BR" sz="2400" dirty="0"/>
              <a:t>) foi guardião dos Arquivos Imperiais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enojado com a hipocrisia e a decadência, foi procurar a virtude em ambiente mais natural: Tibet.</a:t>
            </a:r>
          </a:p>
        </p:txBody>
      </p:sp>
    </p:spTree>
  </p:cSld>
  <p:clrMapOvr>
    <a:masterClrMapping/>
  </p:clrMapOvr>
  <p:transition spd="slow"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sz="2400" b="1" dirty="0"/>
              <a:t>LAO-TSÉ</a:t>
            </a:r>
            <a:endParaRPr lang="en-US" sz="2400" b="1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LAO TSE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411761" y="1196752"/>
            <a:ext cx="60486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Deixa uma coletânea de 81 parágrafos que não transmitem princípios doutrinários, mas sim aplicação prática de se viver em harmonia, dentro do equilíbrio das polaridades da  manifestação do TAO.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Lao</a:t>
            </a:r>
            <a:r>
              <a:rPr lang="pt-BR" sz="2400" dirty="0"/>
              <a:t> </a:t>
            </a:r>
            <a:r>
              <a:rPr lang="pt-BR" sz="2400" dirty="0" err="1"/>
              <a:t>Tsé</a:t>
            </a:r>
            <a:r>
              <a:rPr lang="pt-BR" sz="2400" dirty="0"/>
              <a:t> passou a ser venerado como seu patriarca e foi, inclusive, divinizado.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Durante mais de um milênio a religião espalhou-se por toda a China.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1911 o apoio estatal ao </a:t>
            </a:r>
            <a:r>
              <a:rPr lang="pt-BR" sz="2400" dirty="0" err="1"/>
              <a:t>taoísmo</a:t>
            </a:r>
            <a:r>
              <a:rPr lang="pt-BR" sz="2400" dirty="0"/>
              <a:t> terminou.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1982, com maior tolerância religiosa permitida por </a:t>
            </a:r>
            <a:r>
              <a:rPr lang="pt-BR" sz="2400" dirty="0" err="1"/>
              <a:t>Deng</a:t>
            </a:r>
            <a:r>
              <a:rPr lang="pt-BR" sz="2400" dirty="0"/>
              <a:t> </a:t>
            </a:r>
            <a:r>
              <a:rPr lang="pt-BR" sz="2400" dirty="0" err="1"/>
              <a:t>Xiao-ping</a:t>
            </a:r>
            <a:r>
              <a:rPr lang="pt-BR" sz="2400" dirty="0"/>
              <a:t>, é que o </a:t>
            </a:r>
            <a:r>
              <a:rPr lang="pt-BR" sz="2400" dirty="0" err="1"/>
              <a:t>taoísmo</a:t>
            </a:r>
            <a:r>
              <a:rPr lang="pt-BR" sz="2400" dirty="0"/>
              <a:t> voltou a se expandir.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sz="2400" b="1" dirty="0"/>
              <a:t>LAO-TSÉ</a:t>
            </a:r>
            <a:endParaRPr lang="en-US" sz="2400" b="1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LAO TSE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1916832"/>
            <a:ext cx="60486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No </a:t>
            </a:r>
            <a:r>
              <a:rPr lang="pt-BR" sz="2400" dirty="0" err="1"/>
              <a:t>Taoísmo</a:t>
            </a:r>
            <a:r>
              <a:rPr lang="pt-BR" sz="2400" dirty="0"/>
              <a:t> encontra-se o princípio da Polaridade.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tudo na natureza tem o seu oposto, físico ou biológico, os </a:t>
            </a:r>
            <a:r>
              <a:rPr lang="pt-BR" sz="2400" dirty="0" err="1"/>
              <a:t>pólos</a:t>
            </a:r>
            <a:r>
              <a:rPr lang="pt-BR" sz="2400" dirty="0"/>
              <a:t> yang e yin.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mensagem de </a:t>
            </a:r>
            <a:r>
              <a:rPr lang="pt-BR" sz="2400" dirty="0" err="1"/>
              <a:t>Lao</a:t>
            </a:r>
            <a:r>
              <a:rPr lang="pt-BR" sz="2400" dirty="0"/>
              <a:t> </a:t>
            </a:r>
            <a:r>
              <a:rPr lang="pt-BR" sz="2400" dirty="0" err="1"/>
              <a:t>Tsé</a:t>
            </a:r>
            <a:r>
              <a:rPr lang="pt-BR" sz="2400" dirty="0"/>
              <a:t> pode também ser entendida como a experiência pura do poder Criador, no seio da vida e da comunidade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1196752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nasceu na ilha de </a:t>
            </a:r>
            <a:r>
              <a:rPr lang="pt-BR" sz="2400" dirty="0" err="1"/>
              <a:t>Samos</a:t>
            </a:r>
            <a:r>
              <a:rPr lang="pt-BR" sz="2400" dirty="0"/>
              <a:t>, filho do rico joalheiro </a:t>
            </a:r>
            <a:r>
              <a:rPr lang="pt-BR" sz="2400" dirty="0" err="1"/>
              <a:t>Mnésarcnos</a:t>
            </a:r>
            <a:r>
              <a:rPr lang="pt-BR" sz="2400" dirty="0"/>
              <a:t> e </a:t>
            </a:r>
            <a:r>
              <a:rPr lang="pt-BR" sz="2400" dirty="0" err="1"/>
              <a:t>Parthénis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Ouviram a profecia que o filho deles “seria útil a todos os homens, em todos os tempos”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colocado em contato com os sábios da época: </a:t>
            </a:r>
            <a:r>
              <a:rPr lang="pt-BR" sz="2400" dirty="0" err="1"/>
              <a:t>Hermodamas</a:t>
            </a:r>
            <a:r>
              <a:rPr lang="pt-BR" sz="2400" dirty="0"/>
              <a:t>, </a:t>
            </a:r>
            <a:r>
              <a:rPr lang="pt-BR" sz="2400" dirty="0" err="1"/>
              <a:t>Ferecides</a:t>
            </a:r>
            <a:r>
              <a:rPr lang="pt-BR" sz="2400" dirty="0"/>
              <a:t>, Tales e Anaximandro.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Sondava os céus, os sinais da natureza.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Meditando, alcança o saber sobre a lei de equilíbrio: </a:t>
            </a:r>
          </a:p>
          <a:p>
            <a:r>
              <a:rPr lang="pt-BR" sz="2400" dirty="0"/>
              <a:t>o segredo do cosmos está na síntese dos três mundos, -natural, humano e divino.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1196752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“Foi no Egito, portanto, que Pitágoras adquiriu essa vista de alto que permite aperceber:</a:t>
            </a:r>
          </a:p>
          <a:p>
            <a:r>
              <a:rPr lang="pt-BR" sz="2400" dirty="0"/>
              <a:t>as esferas da vida, </a:t>
            </a:r>
          </a:p>
          <a:p>
            <a:r>
              <a:rPr lang="pt-BR" sz="2400" dirty="0"/>
              <a:t>as ciências numa ordem concêntrica; compreender a involução do espírito na matéria pela criação universal; </a:t>
            </a:r>
          </a:p>
          <a:p>
            <a:r>
              <a:rPr lang="pt-BR" sz="2400" dirty="0"/>
              <a:t>e a sua evolução, ou ascensão para a Unidade, por essa criação individual que se chama o desenvolvimento de uma consciência.” - G. I.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seguiu com os sacerdotes para a Babilônia, vindo a conhecer ali o que Zoroastro deixou para a humanidade.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1196752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pôde comparar o monoteísmo judaico com o politeísmo grego, o </a:t>
            </a:r>
            <a:r>
              <a:rPr lang="pt-BR" sz="2400" dirty="0" err="1"/>
              <a:t>trinitarismo</a:t>
            </a:r>
            <a:r>
              <a:rPr lang="pt-BR" sz="2400" dirty="0"/>
              <a:t> hindu e o dualismo persa – raios da mesma Verdade.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Saiu de lá 12 anos depois, e voltou à pátria que se encontrava agora com as escolas e os templos fechados.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é sempre recebido como mestre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encontra </a:t>
            </a:r>
            <a:r>
              <a:rPr lang="pt-BR" sz="2400" dirty="0" err="1"/>
              <a:t>Teocléia</a:t>
            </a:r>
            <a:r>
              <a:rPr lang="pt-BR" sz="2400" dirty="0"/>
              <a:t> que era do colégio de sacerdotisas de Apolo, vidente e </a:t>
            </a:r>
            <a:r>
              <a:rPr lang="pt-BR" sz="2400" dirty="0" err="1"/>
              <a:t>audiente</a:t>
            </a:r>
            <a:r>
              <a:rPr lang="pt-BR" sz="2400" dirty="0"/>
              <a:t> que percebeu em Pitágoras o mestre que esperava.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Pitágoras se estabelece no sul da Itália, em </a:t>
            </a:r>
            <a:r>
              <a:rPr lang="pt-BR" sz="2400" dirty="0" err="1"/>
              <a:t>Crotona</a:t>
            </a:r>
            <a:r>
              <a:rPr lang="pt-BR" sz="2400" dirty="0"/>
              <a:t>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reúne os jovens acostumados à vida voluptuosa e faz com que entreguem suas roupas luxuosas ao templo, deixando as vaidades para trás.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levava-os à ascese de preparação e purificação que conduziam ao conhecimento de sua doutrina.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Aos 60 anos, Pitágoras, acedeu ao pedido de casamento que lhe fizera </a:t>
            </a:r>
            <a:r>
              <a:rPr lang="pt-BR" sz="2400" dirty="0" err="1"/>
              <a:t>Teano</a:t>
            </a:r>
            <a:r>
              <a:rPr lang="pt-BR" sz="2400" dirty="0"/>
              <a:t>, e fundiu as duas vidas.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depois do seu desencarne ela passa a ser o centro da ordem </a:t>
            </a:r>
            <a:r>
              <a:rPr lang="pt-BR" sz="2400" dirty="0" err="1"/>
              <a:t>pitagórica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Tiveram três filhos: os meninos </a:t>
            </a:r>
            <a:r>
              <a:rPr lang="pt-BR" sz="2400" dirty="0" err="1"/>
              <a:t>Arinesto</a:t>
            </a:r>
            <a:r>
              <a:rPr lang="pt-BR" sz="2400" dirty="0"/>
              <a:t> e </a:t>
            </a:r>
            <a:r>
              <a:rPr lang="pt-BR" sz="2400" dirty="0" err="1"/>
              <a:t>Telauges</a:t>
            </a:r>
            <a:r>
              <a:rPr lang="pt-BR" sz="2400" dirty="0"/>
              <a:t>, e a menina </a:t>
            </a:r>
            <a:r>
              <a:rPr lang="pt-BR" sz="2400" dirty="0" err="1"/>
              <a:t>Damo</a:t>
            </a:r>
            <a:r>
              <a:rPr lang="pt-BR" sz="2400" dirty="0"/>
              <a:t>, sendo a família um modelo para a ordem.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YAMA</a:t>
            </a:r>
            <a:endParaRPr lang="en-US" sz="2400" b="1" dirty="0"/>
          </a:p>
          <a:p>
            <a:r>
              <a:rPr lang="pt-BR" dirty="0"/>
              <a:t>MANU</a:t>
            </a:r>
            <a:endParaRPr lang="en-US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8" name="Retângulo 7"/>
          <p:cNvSpPr/>
          <p:nvPr/>
        </p:nvSpPr>
        <p:spPr>
          <a:xfrm>
            <a:off x="3923928" y="548680"/>
            <a:ext cx="2412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YAMA (YIMA ou YIMIR)</a:t>
            </a:r>
            <a:endParaRPr lang="en-US" dirty="0"/>
          </a:p>
        </p:txBody>
      </p:sp>
      <p:sp>
        <p:nvSpPr>
          <p:cNvPr id="9" name="Retângulo 8"/>
          <p:cNvSpPr/>
          <p:nvPr/>
        </p:nvSpPr>
        <p:spPr>
          <a:xfrm>
            <a:off x="2987824" y="1052736"/>
            <a:ext cx="590465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b="1" dirty="0" err="1"/>
              <a:t>Yama</a:t>
            </a:r>
            <a:r>
              <a:rPr lang="pt-BR" sz="2200" b="1" dirty="0"/>
              <a:t> como código de conduta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São codificados dez </a:t>
            </a:r>
            <a:r>
              <a:rPr lang="pt-BR" sz="2200" dirty="0" err="1"/>
              <a:t>yamas</a:t>
            </a:r>
            <a:r>
              <a:rPr lang="pt-BR" sz="2200" dirty="0"/>
              <a:t> em numerosas escrituras</a:t>
            </a:r>
          </a:p>
          <a:p>
            <a:r>
              <a:rPr lang="pt-BR" sz="2200" b="1" dirty="0"/>
              <a:t>6) </a:t>
            </a:r>
            <a:r>
              <a:rPr lang="pt-BR" sz="2200" b="1" dirty="0" err="1"/>
              <a:t>Dhriti</a:t>
            </a:r>
            <a:r>
              <a:rPr lang="pt-BR" sz="2200" dirty="0"/>
              <a:t>: firmeza, superar a não perseverança, o medo, e a indecisão; cumprir cada tarefa até a conclusão. </a:t>
            </a:r>
            <a:endParaRPr lang="en-US" sz="2200" dirty="0"/>
          </a:p>
          <a:p>
            <a:r>
              <a:rPr lang="pt-BR" sz="2200" b="1" dirty="0"/>
              <a:t>7) </a:t>
            </a:r>
            <a:r>
              <a:rPr lang="pt-BR" sz="2200" b="1" dirty="0" err="1"/>
              <a:t>Daya</a:t>
            </a:r>
            <a:r>
              <a:rPr lang="pt-BR" sz="2200" dirty="0"/>
              <a:t>: compaixão; dominar sentimentos brutos, cruéis e insensíveis a todos os seres. </a:t>
            </a:r>
            <a:endParaRPr lang="en-US" sz="2200" dirty="0"/>
          </a:p>
          <a:p>
            <a:r>
              <a:rPr lang="pt-BR" sz="2200" b="1" dirty="0"/>
              <a:t>8) </a:t>
            </a:r>
            <a:r>
              <a:rPr lang="pt-BR" sz="2200" b="1" dirty="0" err="1"/>
              <a:t>Arjava</a:t>
            </a:r>
            <a:r>
              <a:rPr lang="pt-BR" sz="2200" dirty="0"/>
              <a:t>: honestidade, franqueza, renunciar à decepção e ao mal. </a:t>
            </a:r>
            <a:endParaRPr lang="en-US" sz="2200" dirty="0"/>
          </a:p>
          <a:p>
            <a:r>
              <a:rPr lang="pt-BR" sz="2200" b="1" dirty="0"/>
              <a:t>9) </a:t>
            </a:r>
            <a:r>
              <a:rPr lang="pt-BR" sz="2200" b="1" dirty="0" err="1"/>
              <a:t>Mitahara</a:t>
            </a:r>
            <a:r>
              <a:rPr lang="pt-BR" sz="2200" dirty="0"/>
              <a:t>: apetite moderado, não comendo nem muito nem pouco; nem consumindo carne, peixe, molusco, ave ou ovos. </a:t>
            </a:r>
            <a:endParaRPr lang="en-US" sz="2200" dirty="0"/>
          </a:p>
          <a:p>
            <a:r>
              <a:rPr lang="pt-BR" sz="2200" b="1" dirty="0"/>
              <a:t>10) </a:t>
            </a:r>
            <a:r>
              <a:rPr lang="pt-BR" sz="2200" b="1" dirty="0" err="1"/>
              <a:t>Shaucha</a:t>
            </a:r>
            <a:r>
              <a:rPr lang="pt-BR" sz="2200" dirty="0"/>
              <a:t>: pureza, evitar impurezas no corpo, na mente e na fala.</a:t>
            </a:r>
            <a:endParaRPr lang="en-US" sz="2200" b="1" dirty="0"/>
          </a:p>
        </p:txBody>
      </p:sp>
    </p:spTree>
  </p:cSld>
  <p:clrMapOvr>
    <a:masterClrMapping/>
  </p:clrMapOvr>
  <p:transition spd="slow"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Pitágoras arranjou inimigos políticos e pessoais.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Cilo</a:t>
            </a:r>
            <a:r>
              <a:rPr lang="pt-BR" sz="2400" dirty="0"/>
              <a:t>, cercou a casa e ateou-lhe fogo.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Morrem 38 </a:t>
            </a:r>
            <a:r>
              <a:rPr lang="pt-BR" sz="2400" dirty="0" err="1"/>
              <a:t>pitagóricos</a:t>
            </a:r>
            <a:r>
              <a:rPr lang="pt-BR" sz="2400" dirty="0"/>
              <a:t>.</a:t>
            </a:r>
          </a:p>
          <a:p>
            <a:r>
              <a:rPr lang="pt-BR" sz="2400" u="sng" dirty="0"/>
              <a:t>A escola de </a:t>
            </a:r>
            <a:r>
              <a:rPr lang="pt-BR" sz="2400" u="sng" dirty="0" err="1"/>
              <a:t>Crotona</a:t>
            </a:r>
            <a:endParaRPr lang="en-US" sz="2400" dirty="0"/>
          </a:p>
          <a:p>
            <a:r>
              <a:rPr lang="pt-BR" sz="2400" dirty="0"/>
              <a:t>“A Unidade é a lei de Deus. O Número é a lei do Universo. A Evolução é a lei da Vida.” - G. I.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candidatos eram submetidos a duras provas e testes para se verificar a capacidade de cada um de suportar a solidão.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doutrina </a:t>
            </a:r>
            <a:r>
              <a:rPr lang="pt-BR" sz="2400" dirty="0" err="1"/>
              <a:t>pitagórica</a:t>
            </a:r>
            <a:r>
              <a:rPr lang="pt-BR" sz="2400" dirty="0"/>
              <a:t> era revelada em três graus, ou classes </a:t>
            </a:r>
            <a:r>
              <a:rPr lang="pt-BR" sz="2400" dirty="0" err="1"/>
              <a:t>iniciáticas</a:t>
            </a:r>
            <a:r>
              <a:rPr lang="pt-BR" sz="2400" dirty="0"/>
              <a:t>:</a:t>
            </a:r>
            <a:endParaRPr lang="en-US" sz="2400" dirty="0"/>
          </a:p>
          <a:p>
            <a:r>
              <a:rPr lang="pt-BR" sz="2400" u="sng" dirty="0"/>
              <a:t>A preparação</a:t>
            </a:r>
            <a:r>
              <a:rPr lang="pt-BR" sz="2400" dirty="0"/>
              <a:t>: dois ou até cinco anos, os alunos eram chamados acústicos, ouvintes.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u="sng" dirty="0"/>
              <a:t>A purificação</a:t>
            </a:r>
            <a:r>
              <a:rPr lang="pt-BR" sz="2400" dirty="0"/>
              <a:t>: começam a iniciação, o estudo da evolução universal, a origem e a finalidade suprema da Alma, da centelha divina. </a:t>
            </a:r>
          </a:p>
          <a:p>
            <a:r>
              <a:rPr lang="pt-BR" sz="2400" dirty="0"/>
              <a:t>Inicia-se o estudo dos números, letras, figuras geométricas</a:t>
            </a:r>
          </a:p>
          <a:p>
            <a:r>
              <a:rPr lang="pt-BR" sz="2400" dirty="0"/>
              <a:t>A sensibilidade era cultivada, e aí a música desempenhava papel importante. A máxima “Conhece-te a ti mesmo”</a:t>
            </a:r>
          </a:p>
          <a:p>
            <a:r>
              <a:rPr lang="pt-BR" sz="2400" u="sng" dirty="0"/>
              <a:t>A perfeição</a:t>
            </a:r>
            <a:r>
              <a:rPr lang="pt-BR" sz="2400" dirty="0"/>
              <a:t>: “Conforme as almas que reveste, conforme os mundos que envolve, esse fluido transforma-se, afina-se ou condensa-se.” - G. I.</a:t>
            </a:r>
            <a:endParaRPr lang="en-US" sz="2400" dirty="0"/>
          </a:p>
          <a:p>
            <a:r>
              <a:rPr lang="pt-BR" sz="2400" dirty="0"/>
              <a:t>Pitágoras fora o terceiro Grande </a:t>
            </a:r>
            <a:r>
              <a:rPr lang="pt-BR" sz="2400" dirty="0" err="1"/>
              <a:t>Concatenador</a:t>
            </a:r>
            <a:r>
              <a:rPr lang="pt-BR" sz="2400" dirty="0"/>
              <a:t> da História das Revelações.</a:t>
            </a:r>
            <a:endParaRPr lang="en-US" sz="2400" dirty="0"/>
          </a:p>
          <a:p>
            <a:r>
              <a:rPr lang="pt-BR" sz="2400" dirty="0" err="1"/>
              <a:t>Manu</a:t>
            </a:r>
            <a:r>
              <a:rPr lang="pt-BR" sz="2400" dirty="0"/>
              <a:t> e Moisés foram o primeiro e o segundo dos Grandes </a:t>
            </a:r>
            <a:r>
              <a:rPr lang="pt-BR" sz="2400" dirty="0" err="1"/>
              <a:t>Concatenadores</a:t>
            </a:r>
            <a:r>
              <a:rPr lang="pt-BR" sz="2400" dirty="0"/>
              <a:t> de Revelações.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sz="2400" b="1" dirty="0"/>
              <a:t>PITÁGORAS</a:t>
            </a:r>
            <a:endParaRPr lang="en-US" sz="2400" b="1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PITÁGORAS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u="sng" dirty="0"/>
              <a:t>O </a:t>
            </a:r>
            <a:r>
              <a:rPr lang="pt-BR" sz="2400" u="sng" dirty="0" err="1"/>
              <a:t>pitagorismo</a:t>
            </a:r>
            <a:endParaRPr lang="pt-BR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Nos deixa a doutrina dos números e os elementos da Geometria, os primeiros fundamentos da acústica, a teoria da música e o conhecimento dos tempos dos movimentos das estrelas.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a astronomia </a:t>
            </a:r>
            <a:r>
              <a:rPr lang="pt-BR" sz="2400" dirty="0" err="1"/>
              <a:t>pitagórica</a:t>
            </a:r>
            <a:r>
              <a:rPr lang="pt-BR" sz="2400" dirty="0"/>
              <a:t> que afirmou a esfericidade da Terra (explicando o dia e a noite).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“A Evolução é a lei da Vida. O Número é a lei do Universo”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“A Unidade é a lei de Deus.”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“Educai as crianças e não será necessário punir os homens”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Platão, cujo verdadeiro nome era </a:t>
            </a:r>
            <a:r>
              <a:rPr lang="pt-BR" sz="2400" dirty="0" err="1"/>
              <a:t>Aristócles</a:t>
            </a:r>
            <a:r>
              <a:rPr lang="pt-BR" sz="2400" dirty="0"/>
              <a:t>, nasceu em Atenas, em 428 ou 427 </a:t>
            </a:r>
            <a:r>
              <a:rPr lang="pt-BR" sz="2400" dirty="0" err="1"/>
              <a:t>a.C.</a:t>
            </a:r>
            <a:r>
              <a:rPr lang="pt-BR" sz="2400" dirty="0"/>
              <a:t>, de pais aristocráticos e abastados, de antiga e nobre prosápia, e lá morreu em 347 </a:t>
            </a:r>
            <a:r>
              <a:rPr lang="pt-BR" sz="2400" dirty="0" err="1"/>
              <a:t>a.C.</a:t>
            </a:r>
            <a:endParaRPr lang="pt-BR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Era filho de </a:t>
            </a:r>
            <a:r>
              <a:rPr lang="pt-BR" sz="2400" dirty="0" err="1"/>
              <a:t>Áriston</a:t>
            </a:r>
            <a:r>
              <a:rPr lang="pt-BR" sz="2400" dirty="0"/>
              <a:t> e </a:t>
            </a:r>
            <a:r>
              <a:rPr lang="pt-BR" sz="2400" dirty="0" err="1"/>
              <a:t>Periccione</a:t>
            </a:r>
            <a:r>
              <a:rPr lang="pt-BR" sz="2400" dirty="0"/>
              <a:t>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Antifon</a:t>
            </a:r>
            <a:r>
              <a:rPr lang="pt-BR" sz="2400" dirty="0"/>
              <a:t> e </a:t>
            </a:r>
            <a:r>
              <a:rPr lang="pt-BR" sz="2400" dirty="0" err="1"/>
              <a:t>Potene</a:t>
            </a:r>
            <a:r>
              <a:rPr lang="pt-BR" sz="2400" dirty="0"/>
              <a:t> (mãe de </a:t>
            </a:r>
            <a:r>
              <a:rPr lang="pt-BR" sz="2400" dirty="0" err="1"/>
              <a:t>Espeusipo</a:t>
            </a:r>
            <a:r>
              <a:rPr lang="pt-BR" sz="2400" dirty="0"/>
              <a:t>), foram meio irmãos de Platão., Este sobrinho de Platão (</a:t>
            </a:r>
            <a:r>
              <a:rPr lang="pt-BR" sz="2400" dirty="0" err="1"/>
              <a:t>Espeusipo</a:t>
            </a:r>
            <a:r>
              <a:rPr lang="pt-BR" sz="2400" dirty="0"/>
              <a:t>), além de discípulo, será seu continuador na Academia.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Sua mocidade foi a de um ateniense rico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cultivou a poesia, a pintura e a música.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Aos vinte e sete anos já tinha composto várias tragédias e escrevera numerosas poesias.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Aos vinte anos, travou relação com Sócrates - mais velho do que ele quarenta anos.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oito anos de ensinamentos e amizade do mestre.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Sócrates era um homem muito simples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Escultor de almas e consagrou-se à pesquisa da sabedoria.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Depois da morte do mestre, Platão retirou-se com outros socráticos para junto de Euclides, em </a:t>
            </a:r>
            <a:r>
              <a:rPr lang="pt-BR" sz="2400" dirty="0" err="1"/>
              <a:t>Mégara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Sócrates viu em sonho um cisne novo pousado sobre seus joelhos que elevou-se nos ares, com doces cantos.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No dia seguinte, vem Platão como discípulo e diz a todos: - eis aqui o cisne“.</a:t>
            </a:r>
          </a:p>
        </p:txBody>
      </p:sp>
    </p:spTree>
  </p:cSld>
  <p:clrMapOvr>
    <a:masterClrMapping/>
  </p:clrMapOvr>
  <p:transition spd="slow"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Platão ofereceu um riquíssimo banquete a seus amigos ao conhecer a filosofia.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 fim anunciou que saía do convívio de todos. Disse-lhes: “Saibam todos: renuncio até à poesia.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 colocar fogo nos papéis, clamou por </a:t>
            </a:r>
            <a:r>
              <a:rPr lang="pt-BR" sz="2400" dirty="0" err="1"/>
              <a:t>Vulcano</a:t>
            </a:r>
            <a:r>
              <a:rPr lang="pt-BR" sz="2400" dirty="0"/>
              <a:t>: “</a:t>
            </a:r>
            <a:r>
              <a:rPr lang="pt-BR" sz="2400" dirty="0" err="1"/>
              <a:t>Vulcano</a:t>
            </a:r>
            <a:r>
              <a:rPr lang="pt-BR" sz="2400" dirty="0"/>
              <a:t>, vem! Platão necessita de ti!”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Num clima social e político turbulento, escreve Primeira República e depois Leis.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aristocracia que pregava era diferente da que existia na época.</a:t>
            </a:r>
          </a:p>
        </p:txBody>
      </p:sp>
    </p:spTree>
  </p:cSld>
  <p:clrMapOvr>
    <a:masterClrMapping/>
  </p:clrMapOvr>
  <p:transition spd="slow"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Daí deu início a suas viagens.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Egito, de que admirou a veneranda </a:t>
            </a:r>
            <a:r>
              <a:rPr lang="pt-BR" sz="2400" dirty="0" err="1"/>
              <a:t>Antigüidade</a:t>
            </a:r>
            <a:r>
              <a:rPr lang="pt-BR" sz="2400" dirty="0"/>
              <a:t> e estabilidade política;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Itália meridional, onde teve ocasião de se relacionar com os </a:t>
            </a:r>
            <a:r>
              <a:rPr lang="pt-BR" sz="2400" dirty="0" err="1"/>
              <a:t>pitagóricos</a:t>
            </a:r>
            <a:r>
              <a:rPr lang="pt-BR" sz="2400" dirty="0"/>
              <a:t>;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Sicília, onde conheceu Dionísio o Antigo, tirano de </a:t>
            </a:r>
            <a:r>
              <a:rPr lang="pt-BR" sz="2400" dirty="0" err="1"/>
              <a:t>Siracusa</a:t>
            </a:r>
            <a:r>
              <a:rPr lang="pt-BR" sz="2400" dirty="0"/>
              <a:t> e travou amizade profunda com Dion.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Sócrates morre em 399aC.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12 anos depois Platão funda a Academia.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Platão se interessa pela política e filosofia política.</a:t>
            </a:r>
          </a:p>
        </p:txBody>
      </p:sp>
    </p:spTree>
  </p:cSld>
  <p:clrMapOvr>
    <a:masterClrMapping/>
  </p:clrMapOvr>
  <p:transition spd="slow"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Na primeira viagem de Platão à </a:t>
            </a:r>
            <a:r>
              <a:rPr lang="pt-BR" sz="2400" dirty="0" err="1"/>
              <a:t>Siracusa</a:t>
            </a:r>
            <a:r>
              <a:rPr lang="pt-BR" sz="2400" dirty="0"/>
              <a:t>, aos 37 anos, contatou duas escolas, a </a:t>
            </a:r>
            <a:r>
              <a:rPr lang="pt-BR" sz="2400" dirty="0" err="1"/>
              <a:t>cirenaica</a:t>
            </a:r>
            <a:r>
              <a:rPr lang="pt-BR" sz="2400" dirty="0"/>
              <a:t> e a itálica ou </a:t>
            </a:r>
            <a:r>
              <a:rPr lang="pt-BR" sz="2400" dirty="0" err="1"/>
              <a:t>pitagórica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Navegou três vezes à Sicília.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Conversa com o Tirano da Ilha Dionísio e o desagrada com suas ideias contrárias às do tirano, que manda matá-lo, sendo salvo pela interferência de Dion e </a:t>
            </a:r>
            <a:r>
              <a:rPr lang="pt-BR" sz="2400" dirty="0" err="1"/>
              <a:t>Aristôtenes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Pollis</a:t>
            </a:r>
            <a:r>
              <a:rPr lang="pt-BR" sz="2400" dirty="0"/>
              <a:t> o levou a </a:t>
            </a:r>
            <a:r>
              <a:rPr lang="pt-BR" sz="2400" dirty="0" err="1"/>
              <a:t>Egina</a:t>
            </a:r>
            <a:r>
              <a:rPr lang="pt-BR" sz="2400" dirty="0"/>
              <a:t>, onde o pôs a venda. </a:t>
            </a:r>
            <a:r>
              <a:rPr lang="pt-BR" sz="2400" dirty="0" err="1"/>
              <a:t>Aniceris</a:t>
            </a:r>
            <a:r>
              <a:rPr lang="pt-BR" sz="2400" dirty="0"/>
              <a:t> de </a:t>
            </a:r>
            <a:r>
              <a:rPr lang="pt-BR" sz="2400" dirty="0" err="1"/>
              <a:t>Cirene</a:t>
            </a:r>
            <a:r>
              <a:rPr lang="pt-BR" sz="2400" dirty="0"/>
              <a:t>, um </a:t>
            </a:r>
            <a:r>
              <a:rPr lang="pt-BR" sz="2400" dirty="0" err="1"/>
              <a:t>pitagórico</a:t>
            </a:r>
            <a:r>
              <a:rPr lang="pt-BR" sz="2400" dirty="0"/>
              <a:t>, libertou-o pelo pagamento do resgate.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viagem ao Egito, teria ocorrido depois da volta da Itália, talvez depois do resgate, portanto cerca do ano 387 </a:t>
            </a:r>
            <a:r>
              <a:rPr lang="pt-BR" sz="2400" dirty="0" err="1"/>
              <a:t>a.C.</a:t>
            </a:r>
            <a:r>
              <a:rPr lang="pt-BR" sz="2400" dirty="0"/>
              <a:t>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 segunda viagem à </a:t>
            </a:r>
            <a:r>
              <a:rPr lang="pt-BR" sz="2400" dirty="0" err="1"/>
              <a:t>Siracusa</a:t>
            </a:r>
            <a:r>
              <a:rPr lang="pt-BR" sz="2400" dirty="0"/>
              <a:t>, em 367 </a:t>
            </a:r>
            <a:r>
              <a:rPr lang="pt-BR" sz="2400" dirty="0" err="1"/>
              <a:t>a.C.</a:t>
            </a:r>
            <a:r>
              <a:rPr lang="pt-BR" sz="2400" dirty="0"/>
              <a:t>, foi por ocasião da ascensão ao trono em 367 </a:t>
            </a:r>
            <a:r>
              <a:rPr lang="pt-BR" sz="2400" dirty="0" err="1"/>
              <a:t>a.C.</a:t>
            </a:r>
            <a:r>
              <a:rPr lang="pt-BR" sz="2400" dirty="0"/>
              <a:t> de Dionísio II.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Platão foi chamado por Dion, para aconselhá-lo na reforma política que pretendia realizar.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Platão seguiu mais uma vez para </a:t>
            </a:r>
            <a:r>
              <a:rPr lang="pt-BR" sz="2400" dirty="0" err="1"/>
              <a:t>Siracusa</a:t>
            </a:r>
            <a:r>
              <a:rPr lang="pt-BR" sz="2400" dirty="0"/>
              <a:t>, pois era também uma oportunidade para aplicar suas ideias.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Retornando reassumiu a direção da Academia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terceira viagem a </a:t>
            </a:r>
            <a:r>
              <a:rPr lang="pt-BR" sz="2400" dirty="0" err="1"/>
              <a:t>Siracusa</a:t>
            </a:r>
            <a:r>
              <a:rPr lang="pt-BR" sz="2400" dirty="0"/>
              <a:t> (361 </a:t>
            </a:r>
            <a:r>
              <a:rPr lang="pt-BR" sz="2400" dirty="0" err="1"/>
              <a:t>a.C.</a:t>
            </a:r>
            <a:r>
              <a:rPr lang="pt-BR" sz="2400" dirty="0"/>
              <a:t>) aconteceu porque Dionísio o convidou de novo, pois esperava, através do mestre da Academia, a intercessão junto ao rei para a revogação de seu mesmo exílio.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Desencarnou em 347 </a:t>
            </a:r>
            <a:r>
              <a:rPr lang="pt-BR" sz="2400" dirty="0" err="1"/>
              <a:t>a.C.</a:t>
            </a:r>
            <a:r>
              <a:rPr lang="pt-BR" sz="2400" dirty="0"/>
              <a:t>, com 80 anos.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sz="2400" b="1" dirty="0"/>
              <a:t>MANU</a:t>
            </a:r>
            <a:endParaRPr lang="en-US" sz="2400" b="1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843808" y="692696"/>
            <a:ext cx="597666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b="1" dirty="0" err="1"/>
              <a:t>Manu</a:t>
            </a:r>
            <a:r>
              <a:rPr lang="pt-BR" sz="2200" dirty="0"/>
              <a:t> é conhecido como o pai dos Árias, pai original da espécie humana.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 err="1"/>
              <a:t>Lemúria</a:t>
            </a:r>
            <a:r>
              <a:rPr lang="pt-BR" sz="2200" dirty="0"/>
              <a:t>, vasto continente destruído por um único cataclismo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Atlântida sofreu quatro catástrofes sucessivas e espaçadas por muitos milhares de anos.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Deu-se a primeira há cerca de 800.000 anos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 err="1"/>
              <a:t>Manu</a:t>
            </a:r>
            <a:r>
              <a:rPr lang="pt-BR" sz="2200" dirty="0"/>
              <a:t> </a:t>
            </a:r>
            <a:r>
              <a:rPr lang="pt-BR" sz="2200" dirty="0" err="1"/>
              <a:t>Vaivasvata</a:t>
            </a:r>
            <a:r>
              <a:rPr lang="pt-BR" sz="2200" dirty="0"/>
              <a:t> foi avisado dos acontecimentos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Iniciou </a:t>
            </a:r>
            <a:r>
              <a:rPr lang="pt-BR" sz="2200" dirty="0" err="1"/>
              <a:t>Vaivasvata</a:t>
            </a:r>
            <a:r>
              <a:rPr lang="pt-BR" sz="2200" dirty="0"/>
              <a:t> o ciclo ariano dando ao povo os dez mandamentos originais, e o </a:t>
            </a:r>
            <a:r>
              <a:rPr lang="pt-BR" sz="2200" b="1" dirty="0"/>
              <a:t>Manava </a:t>
            </a:r>
            <a:r>
              <a:rPr lang="pt-BR" sz="2200" b="1" dirty="0" err="1"/>
              <a:t>Dharma</a:t>
            </a:r>
            <a:r>
              <a:rPr lang="pt-BR" sz="2200" b="1" dirty="0"/>
              <a:t> </a:t>
            </a:r>
            <a:r>
              <a:rPr lang="pt-BR" sz="2200" b="1" dirty="0" err="1"/>
              <a:t>Shastra</a:t>
            </a:r>
            <a:r>
              <a:rPr lang="pt-BR" sz="2200" b="1" dirty="0"/>
              <a:t> (Código do </a:t>
            </a:r>
            <a:r>
              <a:rPr lang="pt-BR" sz="2200" b="1" dirty="0" err="1"/>
              <a:t>Manu</a:t>
            </a:r>
            <a:r>
              <a:rPr lang="pt-BR" sz="2200" b="1" dirty="0"/>
              <a:t>).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dirty="0"/>
              <a:t>O segundo cataclismo, ocorrido há 200.000 anos, de menores proporções do que o primeiro, reduziu a Atlântida propriamente dita a duas grandes ilhas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pt-BR" sz="2200" dirty="0"/>
              <a:t>O terceiro cataclismo eclodiu há 75.034 anos reduzindo a ilha de </a:t>
            </a:r>
            <a:r>
              <a:rPr lang="pt-BR" sz="2200" dirty="0" err="1"/>
              <a:t>Ruta</a:t>
            </a:r>
            <a:r>
              <a:rPr lang="pt-BR" sz="2200" dirty="0"/>
              <a:t> à pequena ilha </a:t>
            </a:r>
            <a:r>
              <a:rPr lang="pt-BR" sz="2200" dirty="0" err="1"/>
              <a:t>Posseidonis</a:t>
            </a:r>
            <a:r>
              <a:rPr lang="pt-BR" sz="2200" dirty="0"/>
              <a:t> fazendo desaparecer completamente </a:t>
            </a:r>
            <a:r>
              <a:rPr lang="pt-BR" sz="2200" dirty="0" err="1"/>
              <a:t>Daitia</a:t>
            </a:r>
            <a:r>
              <a:rPr lang="pt-BR" sz="2200" dirty="0"/>
              <a:t>.</a:t>
            </a:r>
            <a:endParaRPr lang="en-US" sz="2200" dirty="0"/>
          </a:p>
        </p:txBody>
      </p:sp>
      <p:sp>
        <p:nvSpPr>
          <p:cNvPr id="5" name="Retângulo 4"/>
          <p:cNvSpPr/>
          <p:nvPr/>
        </p:nvSpPr>
        <p:spPr>
          <a:xfrm>
            <a:off x="4030959" y="260648"/>
            <a:ext cx="829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MANU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u="sng" dirty="0"/>
              <a:t>A Academia</a:t>
            </a:r>
            <a:r>
              <a:rPr lang="pt-BR" sz="2400" dirty="0"/>
              <a:t>: Fundada em 387 </a:t>
            </a:r>
            <a:r>
              <a:rPr lang="pt-BR" sz="2400" dirty="0" err="1"/>
              <a:t>a.C.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Platão dedicou-se inteiramente à especulação metafísica, ao ensino filosófico e à redação de suas obras.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evolução da Academia se deveu evidentemente à capacidade pessoal de Platão, e a sua posição social.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Platão foi enterrado ali.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“O que Orfeu promulgou por meio de obscuras alegorias, diz </a:t>
            </a:r>
            <a:r>
              <a:rPr lang="pt-BR" sz="2400" dirty="0" err="1"/>
              <a:t>Proclos</a:t>
            </a:r>
            <a:r>
              <a:rPr lang="pt-BR" sz="2400" dirty="0"/>
              <a:t>, ensina-o Pitágoras depois de ter sido iniciado nos mistérios </a:t>
            </a:r>
            <a:r>
              <a:rPr lang="pt-BR" sz="2400" dirty="0" err="1"/>
              <a:t>órficos</a:t>
            </a:r>
            <a:r>
              <a:rPr lang="pt-BR" sz="2400" dirty="0"/>
              <a:t>, e de tudo obteve Platão um conhecimento pleno, pelos escritos </a:t>
            </a:r>
            <a:r>
              <a:rPr lang="pt-BR" sz="2400" dirty="0" err="1"/>
              <a:t>órficos</a:t>
            </a:r>
            <a:r>
              <a:rPr lang="pt-BR" sz="2400" dirty="0"/>
              <a:t> e </a:t>
            </a:r>
            <a:r>
              <a:rPr lang="pt-BR" sz="2400" dirty="0" err="1"/>
              <a:t>pitagóricos</a:t>
            </a:r>
            <a:r>
              <a:rPr lang="pt-BR" sz="2400" dirty="0"/>
              <a:t>.” - G. I.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Platão é um iniciado, e em todos os seus escritos se encontram, mais ou menos veladamente, ensinos </a:t>
            </a:r>
            <a:r>
              <a:rPr lang="pt-BR" sz="2400" dirty="0" err="1"/>
              <a:t>iniciáticos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Platão é o primeiro filósofo antigo de quem a humanidade possui as obras completas.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três grupos principais: a evolução do pensamento platônico, do socratismo ao aristotelismo.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tema de interesse humano: a fraternidade universal, a eugenia, o socialismo, o comunismo, o feminismo, o controle da natalidade, o amor livre, a livre expressão, os duplos e simples padrões de moralidades, a posse pública das riquezas, das mulheres, das crianças.</a:t>
            </a:r>
          </a:p>
        </p:txBody>
      </p:sp>
    </p:spTree>
  </p:cSld>
  <p:clrMapOvr>
    <a:masterClrMapping/>
  </p:clrMapOvr>
  <p:transition spd="slow"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sz="2400" b="1" dirty="0"/>
              <a:t>PLATÃO</a:t>
            </a:r>
            <a:endParaRPr lang="en-US" sz="2400" b="1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91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PLATÃO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Platão colocou na mesma linha as </a:t>
            </a:r>
            <a:r>
              <a:rPr lang="pt-BR" sz="2400" dirty="0" err="1"/>
              <a:t>idéias</a:t>
            </a:r>
            <a:r>
              <a:rPr lang="pt-BR" sz="2400" dirty="0"/>
              <a:t> do Verdadeiro, do Bom e do Bem, explicando que são raios que partem do mesmo centro, e que se reúnem neste mesmo centro, ou seja, Deus.</a:t>
            </a:r>
          </a:p>
          <a:p>
            <a:pPr>
              <a:buFont typeface="Arial" pitchFamily="34" charset="0"/>
              <a:buChar char="•"/>
            </a:pPr>
            <a:r>
              <a:rPr lang="pt-BR" sz="2400" u="sng" dirty="0"/>
              <a:t>Títulos das obras mais importantes</a:t>
            </a:r>
            <a:r>
              <a:rPr lang="pt-BR" sz="2400" dirty="0"/>
              <a:t>:</a:t>
            </a:r>
            <a:endParaRPr lang="en-US" sz="2400" dirty="0"/>
          </a:p>
          <a:p>
            <a:r>
              <a:rPr lang="pt-BR" sz="2400" dirty="0"/>
              <a:t>República; </a:t>
            </a:r>
            <a:r>
              <a:rPr lang="pt-BR" sz="2400" dirty="0" err="1"/>
              <a:t>Symposion</a:t>
            </a:r>
            <a:r>
              <a:rPr lang="pt-BR" sz="2400" dirty="0"/>
              <a:t> (O Banquete); </a:t>
            </a:r>
            <a:r>
              <a:rPr lang="pt-BR" sz="2400" dirty="0" err="1"/>
              <a:t>Fedro</a:t>
            </a:r>
            <a:r>
              <a:rPr lang="pt-BR" sz="2400" dirty="0"/>
              <a:t>; Fédon; Apologia de Sócrates; </a:t>
            </a:r>
            <a:r>
              <a:rPr lang="pt-BR" sz="2400" dirty="0" err="1"/>
              <a:t>Críton</a:t>
            </a:r>
            <a:r>
              <a:rPr lang="pt-BR" sz="2400" dirty="0"/>
              <a:t>; </a:t>
            </a:r>
            <a:r>
              <a:rPr lang="pt-BR" sz="2400" dirty="0" err="1"/>
              <a:t>Timeu</a:t>
            </a:r>
            <a:r>
              <a:rPr lang="pt-BR" sz="2400" dirty="0"/>
              <a:t>; </a:t>
            </a:r>
            <a:r>
              <a:rPr lang="pt-BR" sz="2400" dirty="0" err="1"/>
              <a:t>Crítias</a:t>
            </a:r>
            <a:r>
              <a:rPr lang="pt-BR" sz="2400" dirty="0"/>
              <a:t>; </a:t>
            </a:r>
            <a:r>
              <a:rPr lang="pt-BR" sz="2400" dirty="0" err="1"/>
              <a:t>Filebo</a:t>
            </a:r>
            <a:r>
              <a:rPr lang="pt-BR" sz="2400" dirty="0"/>
              <a:t>; </a:t>
            </a:r>
            <a:r>
              <a:rPr lang="pt-BR" sz="2400" dirty="0" err="1"/>
              <a:t>Teeteto</a:t>
            </a:r>
            <a:r>
              <a:rPr lang="pt-BR" sz="2400" dirty="0"/>
              <a:t>; </a:t>
            </a:r>
            <a:r>
              <a:rPr lang="pt-BR" sz="2400" dirty="0" err="1"/>
              <a:t>Lisis</a:t>
            </a:r>
            <a:r>
              <a:rPr lang="pt-BR" sz="2400" dirty="0"/>
              <a:t>; Laquês; </a:t>
            </a:r>
            <a:r>
              <a:rPr lang="pt-BR" sz="2400" dirty="0" err="1"/>
              <a:t>Cármides</a:t>
            </a:r>
            <a:r>
              <a:rPr lang="pt-BR" sz="2400" dirty="0"/>
              <a:t>; Górgias; Parmênides; </a:t>
            </a:r>
            <a:r>
              <a:rPr lang="pt-BR" sz="2400" dirty="0" err="1"/>
              <a:t>Eutidemo</a:t>
            </a:r>
            <a:r>
              <a:rPr lang="pt-BR" sz="2400" dirty="0"/>
              <a:t>; Sofista; Protágoras; </a:t>
            </a:r>
            <a:r>
              <a:rPr lang="pt-BR" sz="2400" dirty="0" err="1"/>
              <a:t>Crátilo</a:t>
            </a:r>
            <a:r>
              <a:rPr lang="pt-BR" sz="2400" dirty="0"/>
              <a:t>; Íon; </a:t>
            </a:r>
            <a:r>
              <a:rPr lang="pt-BR" sz="2400" dirty="0" err="1"/>
              <a:t>Mênon</a:t>
            </a:r>
            <a:r>
              <a:rPr lang="pt-BR" sz="2400" dirty="0"/>
              <a:t>; </a:t>
            </a:r>
            <a:r>
              <a:rPr lang="pt-BR" sz="2400" dirty="0" err="1"/>
              <a:t>Eutífron</a:t>
            </a:r>
            <a:r>
              <a:rPr lang="pt-BR" sz="2400" dirty="0"/>
              <a:t>; Leis.</a:t>
            </a:r>
          </a:p>
          <a:p>
            <a:r>
              <a:rPr lang="pt-BR" sz="2400" u="sng" dirty="0"/>
              <a:t>Sobre a Atlântida</a:t>
            </a:r>
            <a:r>
              <a:rPr lang="pt-BR" sz="2400" dirty="0"/>
              <a:t>:</a:t>
            </a:r>
            <a:endParaRPr lang="en-US" sz="2400" dirty="0"/>
          </a:p>
          <a:p>
            <a:r>
              <a:rPr lang="pt-BR" sz="2400" dirty="0"/>
              <a:t>Referências sobre a civilização opulenta e sofisticada que sumiu do mapa sem deixar vestígios surgiram nos diálogos </a:t>
            </a:r>
            <a:r>
              <a:rPr lang="pt-BR" sz="2400" dirty="0" err="1"/>
              <a:t>Timeu</a:t>
            </a:r>
            <a:r>
              <a:rPr lang="pt-BR" sz="2400" dirty="0"/>
              <a:t> e </a:t>
            </a:r>
            <a:r>
              <a:rPr lang="pt-BR" sz="2400" dirty="0" err="1"/>
              <a:t>Crítias</a:t>
            </a:r>
            <a:r>
              <a:rPr lang="pt-BR" sz="2400" dirty="0"/>
              <a:t>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sz="2400" b="1" dirty="0"/>
              <a:t>APOLÔNIO DE TIANA</a:t>
            </a:r>
            <a:endParaRPr lang="en-US" sz="2400" b="1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219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APOLONIO DE TIANA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sz="2400" b="1" dirty="0"/>
              <a:t>APOLÔNIO DE TIANA</a:t>
            </a:r>
            <a:endParaRPr lang="en-US" sz="2400" b="1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219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APOLONIO DE TIANA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Apolônio foi o moralizador </a:t>
            </a:r>
            <a:r>
              <a:rPr lang="pt-BR" sz="2400" dirty="0" err="1"/>
              <a:t>estóico</a:t>
            </a:r>
            <a:r>
              <a:rPr lang="pt-BR" sz="2400" dirty="0"/>
              <a:t>, o mágico popular da decadência.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“apareceu” no início da era cristã (no século I).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sua vinda a terra foi anunciada pelo Espírito Santo.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defensor dos injustiçados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viajou muito durante o tempo em que esteve na Terra, desde o Egito até a Mongólia.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Nínive, na Babilônia, encontrou </a:t>
            </a:r>
            <a:r>
              <a:rPr lang="pt-BR" sz="2400" dirty="0" err="1"/>
              <a:t>Damis</a:t>
            </a:r>
            <a:r>
              <a:rPr lang="pt-BR" sz="2400" dirty="0"/>
              <a:t>, seu inseparável e fiel discípulo.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Himalaia, Apolônio deixou </a:t>
            </a:r>
            <a:r>
              <a:rPr lang="pt-BR" sz="2400" dirty="0" err="1"/>
              <a:t>Damis</a:t>
            </a:r>
            <a:r>
              <a:rPr lang="pt-BR" sz="2400" dirty="0"/>
              <a:t> e partiu só para um mosteiro onde ele se tornou o "Senhor portador dos oito poderes da </a:t>
            </a:r>
            <a:r>
              <a:rPr lang="pt-BR" sz="2400" dirty="0" err="1"/>
              <a:t>Yoga</a:t>
            </a:r>
            <a:r>
              <a:rPr lang="pt-BR" sz="2400" dirty="0"/>
              <a:t>"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sz="2400" b="1" dirty="0"/>
              <a:t>APOLÔNIO DE TIANA</a:t>
            </a:r>
            <a:endParaRPr lang="en-US" sz="2400" b="1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219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APOLONIO DE TIANA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voltou, encontrou-se com </a:t>
            </a:r>
            <a:r>
              <a:rPr lang="pt-BR" sz="2400" dirty="0" err="1"/>
              <a:t>Damis</a:t>
            </a:r>
            <a:r>
              <a:rPr lang="pt-BR" sz="2400" dirty="0"/>
              <a:t> e voltaram para a Grécia, onde começou a fase mais intensa de curar doentes, desde do corpo até alma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Uma das missões de Apolônio foi a de ensinar aos seguidores de Jesus como manipular as leis da natureza.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aonde ele chegava, as guerras eram interrompidas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explicou como eram feitos os milagres dele e de Jesus.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preparou os primeiros cristãos para disporem dos meios de curas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sz="2400" b="1" dirty="0"/>
              <a:t>APOLÔNIO DE TIANA</a:t>
            </a:r>
            <a:endParaRPr lang="en-US" sz="2400" b="1" dirty="0"/>
          </a:p>
          <a:p>
            <a:r>
              <a:rPr lang="pt-BR" dirty="0"/>
              <a:t>JOÃO BATISTA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219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APOLONIO DE TIANA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Ensinou o valor das cores, portanto como usá-las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Ensinou como usar a música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Ensinou a linguagem simbólica por meio da qual uma pessoa pode entrar em sintonia com planos superiores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Ensinou o poder dos cristais e dos aromas e como usá-los.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Era clarividente, interpretava sonhos, dominava espíritos.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sofreu perseguições terríveis, que culminaram com várias condenações.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Depois da sua partida, foi escrito um livro com sua história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</p:spTree>
  </p:cSld>
  <p:clrMapOvr>
    <a:masterClrMapping/>
  </p:clrMapOvr>
  <p:transition spd="slow"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2 centros de estudo e de trabalho: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à margem do Lago Maoris, Egito, ficou João Batista.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</a:t>
            </a:r>
            <a:r>
              <a:rPr lang="pt-BR" sz="2400" dirty="0" err="1"/>
              <a:t>Engaddi</a:t>
            </a:r>
            <a:r>
              <a:rPr lang="pt-BR" sz="2400" dirty="0"/>
              <a:t>, à margem do Mar Morto, ficou Jesus.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essênios não aguardavam um só Messias, e sim, dois.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Um originário da Casa de Davi, viria para legislar e devolver aos judeus a pátria e estabelecer a justiça.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 outro Messias esperado nasceria de um descendente da Casa de Levi.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Para muitos, a figura do pregador João Batista se encaixa no perfil do segundo Messias. 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João, o Batista, nasceu em </a:t>
            </a:r>
            <a:r>
              <a:rPr lang="pt-BR" sz="2400" dirty="0" err="1"/>
              <a:t>Ain</a:t>
            </a:r>
            <a:r>
              <a:rPr lang="pt-BR" sz="2400" dirty="0"/>
              <a:t> </a:t>
            </a:r>
            <a:r>
              <a:rPr lang="pt-BR" sz="2400" dirty="0" err="1"/>
              <a:t>Karem</a:t>
            </a:r>
            <a:r>
              <a:rPr lang="pt-BR" sz="2400" dirty="0"/>
              <a:t>, pouco ao sul de Jerusalém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filho de Isabel e Zacarias, virtuosos na conduta perante a Lei.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Ambos eram idosos e ela era estéril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Apareceu a Zacarias, Gabriel, para anunciar-lhe que seria pai de um menino, a quem chamariam João.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Gabriel avisa-lhe que ficará mudo até que tudo se cumpra.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Ao sexto mês de gestação de Isabel, a Gabriel coube anunciar para Maria, prima de Isabel, que ela seria mãe de Jesus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sz="2400" b="1" dirty="0"/>
              <a:t>MANU</a:t>
            </a:r>
            <a:endParaRPr lang="en-US" sz="2400" b="1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627784" y="627067"/>
            <a:ext cx="604867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200" dirty="0"/>
              <a:t>Chegou finalmente o ano 9.564 antes de Cristo , quando tremendos tremores de terra fizeram desaparecer para sempre o país onde </a:t>
            </a:r>
            <a:r>
              <a:rPr lang="pt-BR" sz="2200" dirty="0" err="1"/>
              <a:t>Mu</a:t>
            </a:r>
            <a:r>
              <a:rPr lang="pt-BR" sz="2200" dirty="0"/>
              <a:t> foi sacrificado“ no seio das águas, com seus 64.000.000 de habitantes. 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Uma nuvem de fogo e de fumo se elevou dos palácios. e o </a:t>
            </a:r>
            <a:r>
              <a:rPr lang="pt-BR" sz="2200" b="1" dirty="0"/>
              <a:t>sábio MU</a:t>
            </a:r>
            <a:r>
              <a:rPr lang="pt-BR" sz="2200" dirty="0"/>
              <a:t>  apresentando-se, lhes falou”: </a:t>
            </a:r>
            <a:endParaRPr lang="en-US" sz="2200" dirty="0"/>
          </a:p>
          <a:p>
            <a:r>
              <a:rPr lang="pt-BR" sz="2200" dirty="0"/>
              <a:t>- "Morrereis com vossos escravos, vossas riquezas, e de vossas cinzas surgirão outros povos. O mais que posso fazer é morrer juntamente convosco"...</a:t>
            </a:r>
            <a:endParaRPr lang="en-US" sz="2200" dirty="0"/>
          </a:p>
          <a:p>
            <a:r>
              <a:rPr lang="pt-BR" sz="2200" dirty="0"/>
              <a:t>Essas são as provas que apresentamos da existência da Atlântida. </a:t>
            </a:r>
          </a:p>
          <a:p>
            <a:pPr>
              <a:buFont typeface="Arial" pitchFamily="34" charset="0"/>
              <a:buChar char="•"/>
            </a:pPr>
            <a:r>
              <a:rPr lang="pt-BR" sz="2200" dirty="0"/>
              <a:t>O planalto que se estende pelos confins do Amazonas e Mato Grosso e se liga ao platô de Goiás, foi a sede de uma dessas ramas atlantes salvas do cataclismo que há 200.000 anos dividiu o continente nas ilhas de </a:t>
            </a:r>
            <a:r>
              <a:rPr lang="pt-BR" sz="2200" dirty="0" err="1"/>
              <a:t>Daitia</a:t>
            </a:r>
            <a:r>
              <a:rPr lang="pt-BR" sz="2200" dirty="0"/>
              <a:t> e </a:t>
            </a:r>
            <a:r>
              <a:rPr lang="pt-BR" sz="2200" dirty="0" err="1"/>
              <a:t>Ruta</a:t>
            </a:r>
            <a:r>
              <a:rPr lang="pt-BR" sz="2200" dirty="0"/>
              <a:t>. </a:t>
            </a:r>
            <a:endParaRPr lang="en-US" sz="2200" dirty="0"/>
          </a:p>
        </p:txBody>
      </p:sp>
      <p:sp>
        <p:nvSpPr>
          <p:cNvPr id="6" name="Retângulo 5"/>
          <p:cNvSpPr/>
          <p:nvPr/>
        </p:nvSpPr>
        <p:spPr>
          <a:xfrm>
            <a:off x="3923928" y="260648"/>
            <a:ext cx="829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MANU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“Será grande e será chamado Filho do Altíssimo. Gabriel também contou-lhe sobre o filho concebido por sua prima Isabel.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Logo seus pais desencarnaram, passando então a ser criado pela comunidade dos essênios próximo ao Lago Morto, nas fronteiras do Egito.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ele e Jesus se encontravam, em convívio familiar.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João Batista era do ramo da família que tinha a pele morena, enquanto Jesus era do ramo de tez clara.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João tinha a figura de asceta, vestia pele de camelo e um cinturão de couro; até no aspecto recordava a inflamada figura de Elias.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Se ninguém tivesse adulterado as letras, todos conheceriam que João Batista e Jesus saíram dos Cenáculos Essênios com setenta e dois discípulos cada um; que os discípulos de João se agregaram a Jesus, depois de sua morte.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Cumprido o tempo, o Plano Diretor do Planeta mandou João Batista (29 anos) fazer a sua parte e apresentar o Divino Molde e </a:t>
            </a:r>
            <a:r>
              <a:rPr lang="pt-BR" sz="2400" dirty="0" err="1"/>
              <a:t>Derramador</a:t>
            </a:r>
            <a:r>
              <a:rPr lang="pt-BR" sz="2400" dirty="0"/>
              <a:t> da Revelação sobre toda a carne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seu trabalho de atrair gentes para o arrependimento de erros cometidos seria auxiliado pelo batismo com água.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João Batista e Jesus eram </a:t>
            </a:r>
            <a:r>
              <a:rPr lang="pt-BR" sz="2400" dirty="0" err="1"/>
              <a:t>Nazireus</a:t>
            </a:r>
            <a:r>
              <a:rPr lang="pt-BR" sz="2400" dirty="0"/>
              <a:t>, Essênios, Profetas, Videntes, nunca padres.(A Bíblia dos Espíritas)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Aos vinte e nove anos, também Jesus recebeu ordem para dar início ao seu trabalho missionário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Avisava de que seu batismo era de água, mas viria Jesus, o Verbo Exemplar, com outro batismo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Dizia “Eu não sou o Cristo, mas fui enviado como seu precursor.”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 desencarne de João Batista é uma das páginas mais dramáticas.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Herodes manda prendê-lo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Herodes teme o poder de João, e opõe-se a </a:t>
            </a:r>
            <a:r>
              <a:rPr lang="pt-BR" sz="2400" dirty="0" err="1"/>
              <a:t>Herodíades</a:t>
            </a:r>
            <a:r>
              <a:rPr lang="pt-BR" sz="2400" dirty="0"/>
              <a:t>, que quer matar o profeta.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err="1"/>
              <a:t>Herodíades</a:t>
            </a:r>
            <a:r>
              <a:rPr lang="pt-BR" sz="2400" dirty="0"/>
              <a:t> faz sua filha de dezenove anos, Salomé, dançar e agrada ao tirano que lhe diz para pedir o que quisesse.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Herodíades</a:t>
            </a:r>
            <a:r>
              <a:rPr lang="pt-BR" sz="2400" dirty="0"/>
              <a:t> sugere à filha que peça a cabeça de João Batista.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E assim acontece pois o tirano não podia voltar com sua palavra...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 - Transcrição de Osvaldo </a:t>
            </a:r>
            <a:r>
              <a:rPr lang="pt-BR" sz="2400" dirty="0" err="1"/>
              <a:t>Polidoro</a:t>
            </a:r>
            <a:r>
              <a:rPr lang="pt-BR" sz="2400" dirty="0"/>
              <a:t> – 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Com o trabalho de João Batista e de Jesus, toda a carne, a Lotação Humana do Planeta, iria realizar a Divina Civilização, que Deus prometeu pelo </a:t>
            </a:r>
            <a:r>
              <a:rPr lang="pt-BR" sz="2400" dirty="0" err="1"/>
              <a:t>Nazireu</a:t>
            </a:r>
            <a:r>
              <a:rPr lang="pt-BR" sz="2400" dirty="0"/>
              <a:t>, Profeta, Vidente ou Médium, Isaías.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MOISÉS</a:t>
            </a:r>
            <a:endParaRPr lang="pt-BR" sz="1400" dirty="0"/>
          </a:p>
          <a:p>
            <a:r>
              <a:rPr lang="pt-BR" dirty="0"/>
              <a:t>ELIAS</a:t>
            </a:r>
          </a:p>
          <a:p>
            <a:r>
              <a:rPr lang="pt-BR" dirty="0"/>
              <a:t>EZEQUIEL</a:t>
            </a:r>
          </a:p>
          <a:p>
            <a:r>
              <a:rPr lang="pt-BR" dirty="0"/>
              <a:t>LAO-TSÉ</a:t>
            </a:r>
            <a:endParaRPr lang="en-US" dirty="0"/>
          </a:p>
          <a:p>
            <a:r>
              <a:rPr lang="pt-BR" dirty="0"/>
              <a:t>PITÁGORAS</a:t>
            </a:r>
            <a:endParaRPr lang="en-US" dirty="0"/>
          </a:p>
          <a:p>
            <a:r>
              <a:rPr lang="pt-BR" dirty="0"/>
              <a:t>PLATÃO</a:t>
            </a:r>
            <a:endParaRPr lang="en-US" dirty="0"/>
          </a:p>
          <a:p>
            <a:r>
              <a:rPr lang="pt-BR" dirty="0"/>
              <a:t>APOLÔNIO DE TIANA</a:t>
            </a:r>
            <a:endParaRPr lang="en-US" dirty="0"/>
          </a:p>
          <a:p>
            <a:r>
              <a:rPr lang="pt-BR" sz="2400" b="1" dirty="0"/>
              <a:t>JOÃO BATISTA</a:t>
            </a:r>
            <a:endParaRPr lang="en-US" sz="24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4355976" y="620688"/>
            <a:ext cx="15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BATISTA</a:t>
            </a:r>
            <a:endParaRPr lang="en-US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2627784" y="955749"/>
            <a:ext cx="60486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/>
              <a:t>do século XI ao século XV, a Maçonaria foi dedicada a São João Batista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durante o século XV que São João Evangelista foi reconhecido e, a partir de então, a Maçonaria tem sido dedicada aos Sagrados Santos João, incluindo os dois.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sociedade dos Essênios era a mesma que a Maçonaria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 prática de Amor Fraternal era idênticas.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Os resultados de três anos de trabalho de buscas, entre 2000 e 2003, foram transformados no livro "</a:t>
            </a:r>
            <a:r>
              <a:rPr lang="pt-BR" sz="2400" dirty="0" err="1"/>
              <a:t>The</a:t>
            </a:r>
            <a:r>
              <a:rPr lang="pt-BR" sz="2400" dirty="0"/>
              <a:t> Cave </a:t>
            </a:r>
            <a:r>
              <a:rPr lang="pt-BR" sz="2400" dirty="0" err="1"/>
              <a:t>of</a:t>
            </a:r>
            <a:r>
              <a:rPr lang="pt-BR" sz="2400" dirty="0"/>
              <a:t> John </a:t>
            </a:r>
            <a:r>
              <a:rPr lang="pt-BR" sz="2400" dirty="0" err="1"/>
              <a:t>the</a:t>
            </a:r>
            <a:r>
              <a:rPr lang="pt-BR" sz="2400" dirty="0"/>
              <a:t> </a:t>
            </a:r>
            <a:r>
              <a:rPr lang="pt-BR" sz="2400" dirty="0" err="1"/>
              <a:t>Baptist</a:t>
            </a:r>
            <a:r>
              <a:rPr lang="pt-BR" sz="2400" dirty="0"/>
              <a:t>" ("A caverna de João Batista"). A caverna fica no local onde nasceu João Batista, segundo a tradição cristã.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BR" dirty="0"/>
              <a:t>Encarnações de </a:t>
            </a:r>
            <a:br>
              <a:rPr lang="pt-BR" dirty="0"/>
            </a:br>
            <a:r>
              <a:rPr lang="pt-BR" sz="5300" b="1" dirty="0"/>
              <a:t>OSVALDO POLIDORO</a:t>
            </a:r>
            <a:endParaRPr lang="en-US" b="1" dirty="0"/>
          </a:p>
        </p:txBody>
      </p:sp>
      <p:pic>
        <p:nvPicPr>
          <p:cNvPr id="1026" name="Picture 2" descr="Foto do Pai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16832"/>
            <a:ext cx="2880320" cy="41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11560" y="6309320"/>
            <a:ext cx="81003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COMPILAÇÃO DE DADOS BIOGRÁFICOS DE VÁRIOS TIPOS DE FONTES: INTERNET, BIBLIOTECAS.</a:t>
            </a:r>
            <a:endParaRPr kumimoji="0" lang="pt-BR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475656" y="692696"/>
            <a:ext cx="6102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/>
              <a:t>ENTREGADOR  E  RESTAURADOR  DAS VERDADES   DIVINAS</a:t>
            </a:r>
            <a:endParaRPr lang="en-US" sz="3200" dirty="0"/>
          </a:p>
        </p:txBody>
      </p:sp>
      <p:pic>
        <p:nvPicPr>
          <p:cNvPr id="5" name="Picture 3" descr="foto do pai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014768"/>
            <a:ext cx="3024336" cy="422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87564"/>
            <a:ext cx="36724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2400" b="1" dirty="0"/>
              <a:t>YAMA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MANU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KRISHNA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VEDA VYASA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ENOQUE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RAMA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HERMES TRISMEGISTROS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ZOROASTRO</a:t>
            </a:r>
            <a:endParaRPr lang="en-US" sz="2400" b="1" dirty="0"/>
          </a:p>
          <a:p>
            <a:pPr>
              <a:buFont typeface="Wingdings" pitchFamily="2" charset="2"/>
              <a:buChar char="ü"/>
            </a:pPr>
            <a:r>
              <a:rPr lang="pt-BR" sz="2400" b="1" dirty="0"/>
              <a:t>ORFEU</a:t>
            </a:r>
          </a:p>
        </p:txBody>
      </p:sp>
      <p:sp>
        <p:nvSpPr>
          <p:cNvPr id="5" name="Retângulo 4"/>
          <p:cNvSpPr/>
          <p:nvPr/>
        </p:nvSpPr>
        <p:spPr>
          <a:xfrm>
            <a:off x="4932040" y="764704"/>
            <a:ext cx="33123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2400" dirty="0"/>
              <a:t>MOISÉS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ELIAS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EZEQUIEL</a:t>
            </a:r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LAO-TSÉ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PITÁGORAS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PLATÃO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APOLÔNIO DE TIANA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JOÃO BATISTA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FRANCISCO DE ASSIS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JOÃO HUSS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JOSÉ DE ANCHIETA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VOLTAIRE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KARDEC</a:t>
            </a: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pt-BR" sz="2400" dirty="0"/>
              <a:t>OSVALDO POLIDORO</a:t>
            </a:r>
            <a:endParaRPr lang="en-US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899592" y="404664"/>
            <a:ext cx="1522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u="sng" dirty="0"/>
              <a:t>Primeira Parte</a:t>
            </a:r>
            <a:endParaRPr lang="en-US" u="sng" dirty="0"/>
          </a:p>
        </p:txBody>
      </p:sp>
      <p:sp>
        <p:nvSpPr>
          <p:cNvPr id="7" name="CaixaDeTexto 6"/>
          <p:cNvSpPr txBox="1"/>
          <p:nvPr/>
        </p:nvSpPr>
        <p:spPr>
          <a:xfrm>
            <a:off x="4997147" y="332656"/>
            <a:ext cx="1591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u="sng" dirty="0"/>
              <a:t>Segunda Parte</a:t>
            </a:r>
            <a:endParaRPr lang="en-US" u="sng" dirty="0"/>
          </a:p>
        </p:txBody>
      </p:sp>
    </p:spTree>
  </p:cSld>
  <p:clrMapOvr>
    <a:masterClrMapping/>
  </p:clrMapOvr>
  <p:transition spd="slow" advClick="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/>
              <a:t>FRANCISCO DE ASSIS</a:t>
            </a:r>
            <a:endParaRPr lang="pt-BR" sz="1600" b="1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70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FRANCISCO DE ASSIS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87824" y="1052736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Nasceu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Assis</a:t>
            </a:r>
            <a:r>
              <a:rPr lang="en-US" sz="2400" dirty="0"/>
              <a:t>, </a:t>
            </a:r>
            <a:r>
              <a:rPr lang="en-US" sz="2400" dirty="0" err="1"/>
              <a:t>em</a:t>
            </a:r>
            <a:r>
              <a:rPr lang="en-US" sz="2400" dirty="0"/>
              <a:t> 26 de </a:t>
            </a:r>
            <a:r>
              <a:rPr lang="en-US" sz="2400" dirty="0" err="1"/>
              <a:t>setembro</a:t>
            </a:r>
            <a:r>
              <a:rPr lang="en-US" sz="2400" dirty="0"/>
              <a:t> de 1182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Filho de comerciante rico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Ambição de obter fama e título de nobreza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Para isso tinha que ser um herói e em 1201 partiu para uma guerra com os senhores feudais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Ficou preso na prisão de </a:t>
            </a:r>
            <a:r>
              <a:rPr lang="pt-BR" sz="2400" dirty="0" err="1"/>
              <a:t>Perúsia</a:t>
            </a:r>
            <a:r>
              <a:rPr lang="pt-BR" sz="2400" dirty="0"/>
              <a:t> por 1 ano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Voltou a Assis a sua vida de juventude.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O </a:t>
            </a:r>
            <a:r>
              <a:rPr lang="en-US" sz="2400" dirty="0" err="1"/>
              <a:t>clima</a:t>
            </a:r>
            <a:r>
              <a:rPr lang="en-US" sz="2400" dirty="0"/>
              <a:t> </a:t>
            </a:r>
            <a:r>
              <a:rPr lang="en-US" sz="2400" dirty="0" err="1"/>
              <a:t>insalubre</a:t>
            </a:r>
            <a:r>
              <a:rPr lang="en-US" sz="2400" dirty="0"/>
              <a:t> da </a:t>
            </a:r>
            <a:r>
              <a:rPr lang="en-US" sz="2400" dirty="0" err="1"/>
              <a:t>prisão</a:t>
            </a:r>
            <a:r>
              <a:rPr lang="en-US" sz="2400" dirty="0"/>
              <a:t> </a:t>
            </a:r>
            <a:r>
              <a:rPr lang="en-US" sz="2400" dirty="0" err="1"/>
              <a:t>havia</a:t>
            </a:r>
            <a:r>
              <a:rPr lang="en-US" sz="2400" dirty="0"/>
              <a:t> </a:t>
            </a:r>
            <a:r>
              <a:rPr lang="en-US" sz="2400" dirty="0" err="1"/>
              <a:t>enfraquecido</a:t>
            </a:r>
            <a:r>
              <a:rPr lang="en-US" sz="2400" dirty="0"/>
              <a:t> o </a:t>
            </a:r>
            <a:r>
              <a:rPr lang="en-US" sz="2400" dirty="0" err="1"/>
              <a:t>seu</a:t>
            </a:r>
            <a:r>
              <a:rPr lang="en-US" sz="2400" dirty="0"/>
              <a:t> </a:t>
            </a:r>
            <a:r>
              <a:rPr lang="en-US" sz="2400" dirty="0" err="1"/>
              <a:t>organismo</a:t>
            </a:r>
            <a:r>
              <a:rPr lang="en-US" sz="2400" dirty="0"/>
              <a:t>, </a:t>
            </a:r>
            <a:r>
              <a:rPr lang="en-US" sz="2400" dirty="0" err="1"/>
              <a:t>provocando</a:t>
            </a:r>
            <a:r>
              <a:rPr lang="en-US" sz="2400" dirty="0"/>
              <a:t> </a:t>
            </a:r>
            <a:r>
              <a:rPr lang="en-US" sz="2400" dirty="0" err="1"/>
              <a:t>uma</a:t>
            </a:r>
            <a:r>
              <a:rPr lang="en-US" sz="2400" dirty="0"/>
              <a:t> grave </a:t>
            </a:r>
            <a:r>
              <a:rPr lang="en-US" sz="2400" dirty="0" err="1"/>
              <a:t>enfermidade</a:t>
            </a:r>
            <a:r>
              <a:rPr lang="en-US" sz="2400" dirty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Sofreu</a:t>
            </a:r>
            <a:r>
              <a:rPr lang="en-US" sz="2400" dirty="0"/>
              <a:t> </a:t>
            </a:r>
            <a:r>
              <a:rPr lang="en-US" sz="2400" dirty="0" err="1"/>
              <a:t>longos</a:t>
            </a:r>
            <a:r>
              <a:rPr lang="en-US" sz="2400" dirty="0"/>
              <a:t> </a:t>
            </a:r>
            <a:r>
              <a:rPr lang="en-US" sz="2400" dirty="0" err="1"/>
              <a:t>meses</a:t>
            </a:r>
            <a:r>
              <a:rPr lang="en-US" sz="2400" dirty="0"/>
              <a:t> </a:t>
            </a:r>
            <a:r>
              <a:rPr lang="en-US" sz="2400" dirty="0" err="1"/>
              <a:t>sem</a:t>
            </a:r>
            <a:r>
              <a:rPr lang="en-US" sz="2400" dirty="0"/>
              <a:t> </a:t>
            </a:r>
            <a:r>
              <a:rPr lang="en-US" sz="2400" dirty="0" err="1"/>
              <a:t>sair</a:t>
            </a:r>
            <a:r>
              <a:rPr lang="en-US" sz="2400" dirty="0"/>
              <a:t> da </a:t>
            </a:r>
            <a:r>
              <a:rPr lang="en-US" sz="2400" dirty="0" err="1"/>
              <a:t>cama</a:t>
            </a:r>
            <a:r>
              <a:rPr lang="en-US" sz="2400" dirty="0"/>
              <a:t>, </a:t>
            </a:r>
            <a:r>
              <a:rPr lang="en-US" sz="2400" dirty="0" err="1"/>
              <a:t>porém</a:t>
            </a:r>
            <a:r>
              <a:rPr lang="en-US" sz="2400" dirty="0"/>
              <a:t>,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levantar</a:t>
            </a:r>
            <a:r>
              <a:rPr lang="en-US" sz="2400" dirty="0"/>
              <a:t>-se, </a:t>
            </a:r>
            <a:r>
              <a:rPr lang="en-US" sz="2400" dirty="0" err="1"/>
              <a:t>não</a:t>
            </a:r>
            <a:r>
              <a:rPr lang="en-US" sz="2400" dirty="0"/>
              <a:t> era </a:t>
            </a:r>
            <a:r>
              <a:rPr lang="en-US" sz="2400" dirty="0" err="1"/>
              <a:t>mais</a:t>
            </a:r>
            <a:r>
              <a:rPr lang="en-US" sz="2400" dirty="0"/>
              <a:t> o </a:t>
            </a:r>
            <a:r>
              <a:rPr lang="en-US" sz="2400" dirty="0" err="1"/>
              <a:t>mesmo</a:t>
            </a:r>
            <a:r>
              <a:rPr lang="en-US" sz="2400" dirty="0"/>
              <a:t> Francisco.</a:t>
            </a:r>
          </a:p>
        </p:txBody>
      </p:sp>
    </p:spTree>
  </p:cSld>
  <p:clrMapOvr>
    <a:masterClrMapping/>
  </p:clrMapOvr>
  <p:transition spd="slow" advClick="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/>
              <a:t>FRANCISCO DE ASSIS</a:t>
            </a:r>
            <a:endParaRPr lang="pt-BR" sz="1600" b="1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70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FRANCISCO DE ASSIS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87824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Começou</a:t>
            </a:r>
            <a:r>
              <a:rPr lang="en-US" sz="2400" dirty="0"/>
              <a:t> a </a:t>
            </a:r>
            <a:r>
              <a:rPr lang="en-US" sz="2400" dirty="0" err="1"/>
              <a:t>perceber</a:t>
            </a:r>
            <a:r>
              <a:rPr lang="en-US" sz="2400" dirty="0"/>
              <a:t> a </a:t>
            </a:r>
            <a:r>
              <a:rPr lang="en-US" sz="2400" dirty="0" err="1"/>
              <a:t>leviandade</a:t>
            </a:r>
            <a:r>
              <a:rPr lang="en-US" sz="2400" dirty="0"/>
              <a:t> dos </a:t>
            </a:r>
            <a:r>
              <a:rPr lang="en-US" sz="2400" dirty="0" err="1"/>
              <a:t>prazeres</a:t>
            </a:r>
            <a:r>
              <a:rPr lang="en-US" sz="2400" dirty="0"/>
              <a:t> </a:t>
            </a:r>
            <a:r>
              <a:rPr lang="en-US" sz="2400" dirty="0" err="1"/>
              <a:t>puramente</a:t>
            </a:r>
            <a:r>
              <a:rPr lang="en-US" sz="2400" dirty="0"/>
              <a:t> </a:t>
            </a:r>
            <a:r>
              <a:rPr lang="en-US" sz="2400" dirty="0" err="1"/>
              <a:t>terrenos</a:t>
            </a:r>
            <a:r>
              <a:rPr lang="en-US" sz="2400" dirty="0"/>
              <a:t>, </a:t>
            </a:r>
            <a:r>
              <a:rPr lang="en-US" sz="2400" dirty="0" err="1"/>
              <a:t>mas</a:t>
            </a:r>
            <a:r>
              <a:rPr lang="en-US" sz="2400" dirty="0"/>
              <a:t> </a:t>
            </a:r>
            <a:r>
              <a:rPr lang="en-US" sz="2400" dirty="0" err="1"/>
              <a:t>conservava</a:t>
            </a:r>
            <a:r>
              <a:rPr lang="en-US" sz="2400" dirty="0"/>
              <a:t> </a:t>
            </a:r>
            <a:r>
              <a:rPr lang="en-US" sz="2400" dirty="0" err="1"/>
              <a:t>ainda</a:t>
            </a:r>
            <a:r>
              <a:rPr lang="en-US" sz="2400" dirty="0"/>
              <a:t> a </a:t>
            </a:r>
            <a:r>
              <a:rPr lang="en-US" sz="2400" dirty="0" err="1"/>
              <a:t>ambição</a:t>
            </a:r>
            <a:r>
              <a:rPr lang="en-US" sz="2400" dirty="0"/>
              <a:t> da </a:t>
            </a:r>
            <a:r>
              <a:rPr lang="en-US" sz="2400" dirty="0" err="1"/>
              <a:t>fama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Aderiu ao exército que o Conde </a:t>
            </a:r>
            <a:r>
              <a:rPr lang="pt-BR" sz="2400" dirty="0" err="1"/>
              <a:t>Gentile</a:t>
            </a:r>
            <a:r>
              <a:rPr lang="pt-BR" sz="2400" dirty="0"/>
              <a:t> de Assis estava organizando para ajudar o Papa Inocêncio III na defesa dos interesses da Igreja.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Deus lhe falou de novo:" Se queres servir ao Senhor, retorna a Assis. Lá te será dito o que deves fazer!"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Viajou para Roma e voltou a Assis</a:t>
            </a:r>
            <a:r>
              <a:rPr lang="en-US" sz="2400" dirty="0"/>
              <a:t>, à casa </a:t>
            </a:r>
            <a:r>
              <a:rPr lang="en-US" sz="2400" dirty="0" err="1"/>
              <a:t>paterna</a:t>
            </a:r>
            <a:r>
              <a:rPr lang="en-US" sz="2400" dirty="0"/>
              <a:t>, </a:t>
            </a:r>
            <a:r>
              <a:rPr lang="en-US" sz="2400" dirty="0" err="1"/>
              <a:t>entregando</a:t>
            </a:r>
            <a:r>
              <a:rPr lang="en-US" sz="2400" dirty="0"/>
              <a:t>-se </a:t>
            </a:r>
            <a:r>
              <a:rPr lang="en-US" sz="2400" dirty="0" err="1"/>
              <a:t>ainda</a:t>
            </a:r>
            <a:r>
              <a:rPr lang="en-US" sz="2400" dirty="0"/>
              <a:t> </a:t>
            </a:r>
            <a:r>
              <a:rPr lang="en-US" sz="2400" dirty="0" err="1"/>
              <a:t>mais</a:t>
            </a:r>
            <a:r>
              <a:rPr lang="en-US" sz="2400" dirty="0"/>
              <a:t> à </a:t>
            </a:r>
            <a:r>
              <a:rPr lang="en-US" sz="2400" dirty="0" err="1"/>
              <a:t>oração</a:t>
            </a:r>
            <a:r>
              <a:rPr lang="en-US" sz="2400" dirty="0"/>
              <a:t> e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silêncio</a:t>
            </a:r>
            <a:r>
              <a:rPr lang="en-US" sz="2400" dirty="0"/>
              <a:t>. </a:t>
            </a:r>
          </a:p>
        </p:txBody>
      </p:sp>
    </p:spTree>
  </p:cSld>
  <p:clrMapOvr>
    <a:masterClrMapping/>
  </p:clrMapOvr>
  <p:transition spd="slow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1556792"/>
            <a:ext cx="1728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YAMA</a:t>
            </a:r>
            <a:endParaRPr lang="en-US" dirty="0"/>
          </a:p>
          <a:p>
            <a:r>
              <a:rPr lang="pt-BR" sz="2400" b="1" dirty="0"/>
              <a:t>MANU</a:t>
            </a:r>
            <a:endParaRPr lang="en-US" sz="2400" b="1" dirty="0"/>
          </a:p>
          <a:p>
            <a:r>
              <a:rPr lang="pt-BR" dirty="0"/>
              <a:t>KRISHNA</a:t>
            </a:r>
            <a:endParaRPr lang="en-US" dirty="0"/>
          </a:p>
          <a:p>
            <a:r>
              <a:rPr lang="pt-BR" dirty="0"/>
              <a:t>VEDA VYASA</a:t>
            </a:r>
            <a:endParaRPr lang="en-US" dirty="0"/>
          </a:p>
          <a:p>
            <a:r>
              <a:rPr lang="pt-BR" dirty="0"/>
              <a:t>ENOQUE</a:t>
            </a:r>
            <a:endParaRPr lang="en-US" dirty="0"/>
          </a:p>
          <a:p>
            <a:r>
              <a:rPr lang="pt-BR" dirty="0"/>
              <a:t>RAMA</a:t>
            </a:r>
            <a:endParaRPr lang="en-US" dirty="0"/>
          </a:p>
          <a:p>
            <a:r>
              <a:rPr lang="pt-BR" dirty="0"/>
              <a:t>HERMES TRISMEGISTROS</a:t>
            </a:r>
            <a:endParaRPr lang="en-US" dirty="0"/>
          </a:p>
          <a:p>
            <a:r>
              <a:rPr lang="pt-BR" dirty="0"/>
              <a:t>ZOROASTRO</a:t>
            </a:r>
            <a:endParaRPr lang="en-US" dirty="0"/>
          </a:p>
          <a:p>
            <a:r>
              <a:rPr lang="pt-BR" dirty="0"/>
              <a:t>ORFEU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491881" y="1196752"/>
            <a:ext cx="53285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b="1" dirty="0" err="1"/>
              <a:t>Dharma-shastras</a:t>
            </a:r>
            <a:r>
              <a:rPr lang="pt-BR" sz="2400" b="1" dirty="0"/>
              <a:t> e o </a:t>
            </a:r>
            <a:r>
              <a:rPr lang="pt-BR" sz="2400" b="1" u="sng" dirty="0"/>
              <a:t>Manava </a:t>
            </a:r>
            <a:r>
              <a:rPr lang="pt-BR" sz="2400" b="1" u="sng" dirty="0" err="1"/>
              <a:t>Dharma</a:t>
            </a:r>
            <a:r>
              <a:rPr lang="pt-BR" sz="2400" b="1" u="sng" dirty="0"/>
              <a:t> </a:t>
            </a:r>
            <a:r>
              <a:rPr lang="pt-BR" sz="2400" b="1" u="sng" dirty="0" err="1"/>
              <a:t>Shastra</a:t>
            </a:r>
            <a:endParaRPr lang="en-US" sz="2400" dirty="0"/>
          </a:p>
          <a:p>
            <a:r>
              <a:rPr lang="pt-BR" sz="2400" b="1" dirty="0"/>
              <a:t>(O Código de </a:t>
            </a:r>
            <a:r>
              <a:rPr lang="pt-BR" sz="2400" b="1" dirty="0" err="1"/>
              <a:t>Manu</a:t>
            </a:r>
            <a:r>
              <a:rPr lang="pt-BR" sz="2400" b="1" dirty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prescrevem regras para toda sociedade, de forma que cada pessoa pode viver de acordo com o </a:t>
            </a:r>
            <a:r>
              <a:rPr lang="pt-BR" sz="2400" dirty="0" err="1"/>
              <a:t>dharma</a:t>
            </a:r>
            <a:r>
              <a:rPr lang="pt-BR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O </a:t>
            </a:r>
            <a:r>
              <a:rPr lang="pt-BR" sz="2400" dirty="0" err="1"/>
              <a:t>Manusmrti</a:t>
            </a:r>
            <a:r>
              <a:rPr lang="pt-BR" sz="2400" dirty="0"/>
              <a:t> trata da parte prática da vida e é, em grande parte, um livro de ensino sobre a conduta humana.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Foi o primeiro livro de leis, com normas geralmente aceitas e praticadas na conduta social.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 err="1"/>
              <a:t>Manu</a:t>
            </a:r>
            <a:r>
              <a:rPr lang="pt-BR" sz="2400" dirty="0"/>
              <a:t> foi uma figura humana real e o iniciador da história humana.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23928" y="548680"/>
            <a:ext cx="829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MANU</a:t>
            </a:r>
            <a:endParaRPr lang="en-US" dirty="0"/>
          </a:p>
        </p:txBody>
      </p:sp>
    </p:spTree>
  </p:cSld>
  <p:clrMapOvr>
    <a:masterClrMapping/>
  </p:clrMapOvr>
  <p:transition spd="slow" advClick="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/>
              <a:t>FRANCISCO DE ASSIS</a:t>
            </a:r>
            <a:endParaRPr lang="pt-BR" sz="1600" b="1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70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FRANCISCO DE ASSIS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dedicou</a:t>
            </a:r>
            <a:r>
              <a:rPr lang="en-US" sz="2400" dirty="0"/>
              <a:t>-se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serviço</a:t>
            </a:r>
            <a:r>
              <a:rPr lang="en-US" sz="2400" dirty="0"/>
              <a:t> de </a:t>
            </a:r>
            <a:r>
              <a:rPr lang="en-US" sz="2400" dirty="0" err="1"/>
              <a:t>doentes</a:t>
            </a:r>
            <a:r>
              <a:rPr lang="en-US" sz="2400" dirty="0"/>
              <a:t> e </a:t>
            </a:r>
            <a:r>
              <a:rPr lang="en-US" sz="2400" dirty="0" err="1"/>
              <a:t>pobres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1205 foi deserdado pelo pai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1206 o pai exigiu de volto tudo que lhe havia dado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Francisco </a:t>
            </a:r>
            <a:r>
              <a:rPr lang="en-US" sz="2400" dirty="0" err="1"/>
              <a:t>despojou</a:t>
            </a:r>
            <a:r>
              <a:rPr lang="en-US" sz="2400" dirty="0"/>
              <a:t>-se de </a:t>
            </a:r>
            <a:r>
              <a:rPr lang="en-US" sz="2400" dirty="0" err="1"/>
              <a:t>tudo</a:t>
            </a:r>
            <a:r>
              <a:rPr lang="en-US" sz="2400" dirty="0"/>
              <a:t> </a:t>
            </a:r>
            <a:r>
              <a:rPr lang="en-US" sz="2400" dirty="0" err="1"/>
              <a:t>até</a:t>
            </a:r>
            <a:r>
              <a:rPr lang="en-US" sz="2400" dirty="0"/>
              <a:t> </a:t>
            </a:r>
            <a:r>
              <a:rPr lang="en-US" sz="2400" dirty="0" err="1"/>
              <a:t>ficar</a:t>
            </a:r>
            <a:r>
              <a:rPr lang="en-US" sz="2400" dirty="0"/>
              <a:t> nu e </a:t>
            </a:r>
            <a:r>
              <a:rPr lang="en-US" sz="2400" dirty="0" err="1"/>
              <a:t>exclamou</a:t>
            </a:r>
            <a:r>
              <a:rPr lang="en-US" sz="2400" dirty="0"/>
              <a:t>: "</a:t>
            </a:r>
            <a:r>
              <a:rPr lang="en-US" sz="2400" dirty="0" err="1"/>
              <a:t>Até</a:t>
            </a:r>
            <a:r>
              <a:rPr lang="en-US" sz="2400" dirty="0"/>
              <a:t> agora </a:t>
            </a:r>
            <a:r>
              <a:rPr lang="en-US" sz="2400" dirty="0" err="1"/>
              <a:t>chamei</a:t>
            </a:r>
            <a:r>
              <a:rPr lang="en-US" sz="2400" dirty="0"/>
              <a:t> de </a:t>
            </a:r>
            <a:r>
              <a:rPr lang="en-US" sz="2400" dirty="0" err="1"/>
              <a:t>pai</a:t>
            </a:r>
            <a:r>
              <a:rPr lang="en-US" sz="2400" dirty="0"/>
              <a:t> a Pedro </a:t>
            </a:r>
            <a:r>
              <a:rPr lang="en-US" sz="2400" dirty="0" err="1"/>
              <a:t>Bernardone</a:t>
            </a:r>
            <a:r>
              <a:rPr lang="en-US" sz="2400" dirty="0"/>
              <a:t>. </a:t>
            </a:r>
            <a:r>
              <a:rPr lang="en-US" sz="2400" dirty="0" err="1"/>
              <a:t>Doravante</a:t>
            </a:r>
            <a:r>
              <a:rPr lang="en-US" sz="2400" dirty="0"/>
              <a:t> </a:t>
            </a:r>
            <a:r>
              <a:rPr lang="en-US" sz="2400" dirty="0" err="1"/>
              <a:t>não</a:t>
            </a:r>
            <a:r>
              <a:rPr lang="en-US" sz="2400" dirty="0"/>
              <a:t> </a:t>
            </a:r>
            <a:r>
              <a:rPr lang="en-US" sz="2400" dirty="0" err="1"/>
              <a:t>terei</a:t>
            </a:r>
            <a:r>
              <a:rPr lang="en-US" sz="2400" dirty="0"/>
              <a:t> </a:t>
            </a:r>
            <a:r>
              <a:rPr lang="en-US" sz="2400" dirty="0" err="1"/>
              <a:t>outro</a:t>
            </a:r>
            <a:r>
              <a:rPr lang="en-US" sz="2400" dirty="0"/>
              <a:t> </a:t>
            </a:r>
            <a:r>
              <a:rPr lang="en-US" sz="2400" dirty="0" err="1"/>
              <a:t>pai</a:t>
            </a:r>
            <a:r>
              <a:rPr lang="en-US" sz="2400" dirty="0"/>
              <a:t>, </a:t>
            </a:r>
            <a:r>
              <a:rPr lang="en-US" sz="2400" dirty="0" err="1"/>
              <a:t>senão</a:t>
            </a:r>
            <a:r>
              <a:rPr lang="en-US" sz="2400" dirty="0"/>
              <a:t> o </a:t>
            </a:r>
            <a:r>
              <a:rPr lang="en-US" sz="2400" dirty="0" err="1"/>
              <a:t>Pai</a:t>
            </a:r>
            <a:r>
              <a:rPr lang="en-US" sz="2400" dirty="0"/>
              <a:t> Celeste".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O </a:t>
            </a:r>
            <a:r>
              <a:rPr lang="en-US" sz="2400" dirty="0" err="1"/>
              <a:t>Bispo</a:t>
            </a:r>
            <a:r>
              <a:rPr lang="en-US" sz="2400" dirty="0"/>
              <a:t>, </a:t>
            </a:r>
            <a:r>
              <a:rPr lang="en-US" sz="2400" dirty="0" err="1"/>
              <a:t>então</a:t>
            </a:r>
            <a:r>
              <a:rPr lang="en-US" sz="2400" dirty="0"/>
              <a:t>, o </a:t>
            </a:r>
            <a:r>
              <a:rPr lang="en-US" sz="2400" dirty="0" err="1"/>
              <a:t>acolheu</a:t>
            </a:r>
            <a:r>
              <a:rPr lang="en-US" sz="2400" dirty="0"/>
              <a:t>, </a:t>
            </a:r>
            <a:r>
              <a:rPr lang="en-US" sz="2400" dirty="0" err="1"/>
              <a:t>envolvendo</a:t>
            </a:r>
            <a:r>
              <a:rPr lang="en-US" sz="2400" dirty="0"/>
              <a:t>-o com </a:t>
            </a:r>
            <a:r>
              <a:rPr lang="en-US" sz="2400" dirty="0" err="1"/>
              <a:t>seu</a:t>
            </a:r>
            <a:r>
              <a:rPr lang="en-US" sz="2400" dirty="0"/>
              <a:t> </a:t>
            </a:r>
            <a:r>
              <a:rPr lang="en-US" sz="2400" dirty="0" err="1"/>
              <a:t>manto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O </a:t>
            </a:r>
            <a:r>
              <a:rPr lang="en-US" sz="2400" dirty="0" err="1"/>
              <a:t>primeiro</a:t>
            </a:r>
            <a:r>
              <a:rPr lang="en-US" sz="2400" dirty="0"/>
              <a:t> a </a:t>
            </a:r>
            <a:r>
              <a:rPr lang="en-US" sz="2400" dirty="0" err="1"/>
              <a:t>seguí</a:t>
            </a:r>
            <a:r>
              <a:rPr lang="en-US" sz="2400" dirty="0"/>
              <a:t>-lo </a:t>
            </a:r>
            <a:r>
              <a:rPr lang="en-US" sz="2400" dirty="0" err="1"/>
              <a:t>foi</a:t>
            </a:r>
            <a:r>
              <a:rPr lang="en-US" sz="2400" dirty="0"/>
              <a:t> um </a:t>
            </a:r>
            <a:r>
              <a:rPr lang="en-US" sz="2400" dirty="0" err="1"/>
              <a:t>homem</a:t>
            </a:r>
            <a:r>
              <a:rPr lang="en-US" sz="2400" dirty="0"/>
              <a:t> </a:t>
            </a:r>
            <a:r>
              <a:rPr lang="en-US" sz="2400" dirty="0" err="1"/>
              <a:t>rico</a:t>
            </a:r>
            <a:r>
              <a:rPr lang="en-US" sz="2400" dirty="0"/>
              <a:t> de </a:t>
            </a:r>
            <a:r>
              <a:rPr lang="en-US" sz="2400" dirty="0" err="1"/>
              <a:t>Assis</a:t>
            </a:r>
            <a:r>
              <a:rPr lang="en-US" sz="2400" dirty="0"/>
              <a:t>, Bernardo de </a:t>
            </a:r>
            <a:r>
              <a:rPr lang="en-US" sz="2400" dirty="0" err="1"/>
              <a:t>Quintaval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Muitos outros o seguiram a exemplo de Bernardo </a:t>
            </a:r>
            <a:r>
              <a:rPr lang="pt-BR" sz="2400" dirty="0" err="1"/>
              <a:t>Quintaval</a:t>
            </a:r>
            <a:r>
              <a:rPr lang="pt-BR" sz="2400" dirty="0"/>
              <a:t>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/>
              <a:t>FRANCISCO DE ASSIS</a:t>
            </a:r>
            <a:endParaRPr lang="pt-BR" sz="1600" b="1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70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FRANCISCO DE ASSIS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regra</a:t>
            </a:r>
            <a:r>
              <a:rPr lang="en-US" sz="2400" dirty="0"/>
              <a:t> </a:t>
            </a:r>
            <a:r>
              <a:rPr lang="en-US" sz="2400" dirty="0" err="1"/>
              <a:t>predominante</a:t>
            </a:r>
            <a:r>
              <a:rPr lang="en-US" sz="2400" dirty="0"/>
              <a:t> é a da </a:t>
            </a:r>
            <a:r>
              <a:rPr lang="en-US" sz="2400" dirty="0" err="1"/>
              <a:t>alegria</a:t>
            </a:r>
            <a:r>
              <a:rPr lang="en-US" sz="2400" dirty="0"/>
              <a:t> de </a:t>
            </a:r>
            <a:r>
              <a:rPr lang="en-US" sz="2400" dirty="0" err="1"/>
              <a:t>servir</a:t>
            </a:r>
            <a:r>
              <a:rPr lang="en-US" sz="2400" dirty="0"/>
              <a:t> a Deus e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semelhante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No </a:t>
            </a:r>
            <a:r>
              <a:rPr lang="en-US" sz="2400" dirty="0" err="1"/>
              <a:t>ano</a:t>
            </a:r>
            <a:r>
              <a:rPr lang="en-US" sz="2400" dirty="0"/>
              <a:t> de 1210, o Papa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recebeu</a:t>
            </a:r>
            <a:r>
              <a:rPr lang="en-US" sz="2400" dirty="0"/>
              <a:t> e </a:t>
            </a:r>
            <a:r>
              <a:rPr lang="en-US" sz="2400" dirty="0" err="1"/>
              <a:t>ficou</a:t>
            </a:r>
            <a:r>
              <a:rPr lang="en-US" sz="2400" dirty="0"/>
              <a:t> </a:t>
            </a:r>
            <a:r>
              <a:rPr lang="en-US" sz="2400" dirty="0" err="1"/>
              <a:t>maravilhado</a:t>
            </a:r>
            <a:r>
              <a:rPr lang="en-US" sz="2400" dirty="0"/>
              <a:t> com o </a:t>
            </a:r>
            <a:r>
              <a:rPr lang="en-US" sz="2400" dirty="0" err="1"/>
              <a:t>propósito</a:t>
            </a:r>
            <a:r>
              <a:rPr lang="en-US" sz="2400" dirty="0"/>
              <a:t> de </a:t>
            </a:r>
            <a:r>
              <a:rPr lang="en-US" sz="2400" dirty="0" err="1"/>
              <a:t>vida</a:t>
            </a:r>
            <a:r>
              <a:rPr lang="en-US" sz="2400" dirty="0"/>
              <a:t> </a:t>
            </a:r>
            <a:r>
              <a:rPr lang="en-US" sz="2400" dirty="0" err="1"/>
              <a:t>daquele</a:t>
            </a:r>
            <a:r>
              <a:rPr lang="en-US" sz="2400" dirty="0"/>
              <a:t> </a:t>
            </a:r>
            <a:r>
              <a:rPr lang="en-US" sz="2400" dirty="0" err="1"/>
              <a:t>grupo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deu ao modo deles viverem o Evangelho a aprovação oficial da Igreja.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16 de abril foi o nascimento da Ordem Franciscana.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Francisco </a:t>
            </a:r>
            <a:r>
              <a:rPr lang="en-US" sz="2400" dirty="0" err="1"/>
              <a:t>tornou</a:t>
            </a:r>
            <a:r>
              <a:rPr lang="en-US" sz="2400" dirty="0"/>
              <a:t>-se o </a:t>
            </a:r>
            <a:r>
              <a:rPr lang="en-US" sz="2400" dirty="0" err="1"/>
              <a:t>guia</a:t>
            </a:r>
            <a:r>
              <a:rPr lang="en-US" sz="2400" dirty="0"/>
              <a:t> e </a:t>
            </a:r>
            <a:r>
              <a:rPr lang="en-US" sz="2400" dirty="0" err="1"/>
              <a:t>pai</a:t>
            </a:r>
            <a:r>
              <a:rPr lang="en-US" sz="2400" dirty="0"/>
              <a:t> </a:t>
            </a:r>
            <a:r>
              <a:rPr lang="en-US" sz="2400" dirty="0" err="1"/>
              <a:t>espiritual</a:t>
            </a:r>
            <a:r>
              <a:rPr lang="en-US" sz="2400" dirty="0"/>
              <a:t> da alma de Clara (17 </a:t>
            </a:r>
            <a:r>
              <a:rPr lang="en-US" sz="2400" dirty="0" err="1"/>
              <a:t>anos</a:t>
            </a:r>
            <a:r>
              <a:rPr lang="en-US" sz="2400" dirty="0"/>
              <a:t>).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Nascia</a:t>
            </a:r>
            <a:r>
              <a:rPr lang="en-US" sz="2400" dirty="0"/>
              <a:t> </a:t>
            </a:r>
            <a:r>
              <a:rPr lang="en-US" sz="2400" dirty="0" err="1"/>
              <a:t>assim</a:t>
            </a:r>
            <a:r>
              <a:rPr lang="en-US" sz="2400" dirty="0"/>
              <a:t> a </a:t>
            </a:r>
            <a:r>
              <a:rPr lang="en-US" sz="2400" dirty="0" err="1"/>
              <a:t>Ordem</a:t>
            </a:r>
            <a:r>
              <a:rPr lang="en-US" sz="2400" dirty="0"/>
              <a:t> </a:t>
            </a:r>
            <a:r>
              <a:rPr lang="en-US" sz="2400" dirty="0" err="1"/>
              <a:t>Segunda</a:t>
            </a:r>
            <a:r>
              <a:rPr lang="en-US" sz="2400" dirty="0"/>
              <a:t> dos </a:t>
            </a:r>
            <a:r>
              <a:rPr lang="en-US" sz="2400" dirty="0" err="1"/>
              <a:t>Franciscanos</a:t>
            </a:r>
            <a:r>
              <a:rPr lang="en-US" sz="2400" dirty="0"/>
              <a:t>, a das </a:t>
            </a:r>
            <a:r>
              <a:rPr lang="en-US" sz="2400" dirty="0" err="1"/>
              <a:t>Clarissas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 spd="slow" advClick="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/>
              <a:t>FRANCISCO DE ASSIS</a:t>
            </a:r>
            <a:endParaRPr lang="pt-BR" sz="1600" b="1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70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FRANCISCO DE ASSIS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Em</a:t>
            </a:r>
            <a:r>
              <a:rPr lang="en-US" sz="2400" dirty="0"/>
              <a:t> 1217, o </a:t>
            </a:r>
            <a:r>
              <a:rPr lang="en-US" sz="2400" dirty="0" err="1"/>
              <a:t>movimento</a:t>
            </a:r>
            <a:r>
              <a:rPr lang="en-US" sz="2400" dirty="0"/>
              <a:t> </a:t>
            </a:r>
            <a:r>
              <a:rPr lang="en-US" sz="2400" dirty="0" err="1"/>
              <a:t>franciscano</a:t>
            </a:r>
            <a:r>
              <a:rPr lang="en-US" sz="2400" dirty="0"/>
              <a:t> se </a:t>
            </a:r>
            <a:r>
              <a:rPr lang="en-US" sz="2400" dirty="0" err="1"/>
              <a:t>difundiu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toda</a:t>
            </a:r>
            <a:r>
              <a:rPr lang="en-US" sz="2400" dirty="0"/>
              <a:t> a </a:t>
            </a:r>
            <a:r>
              <a:rPr lang="en-US" sz="2400" dirty="0" err="1"/>
              <a:t>Itália</a:t>
            </a:r>
            <a:r>
              <a:rPr lang="en-US" sz="2400" dirty="0"/>
              <a:t>, </a:t>
            </a:r>
            <a:r>
              <a:rPr lang="en-US" sz="2400" dirty="0" err="1"/>
              <a:t>chegando</a:t>
            </a:r>
            <a:r>
              <a:rPr lang="en-US" sz="2400" dirty="0"/>
              <a:t> à </a:t>
            </a:r>
            <a:r>
              <a:rPr lang="en-US" sz="2400" dirty="0" err="1"/>
              <a:t>Inglaterra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No Egito obteve permissão para pregar ao Sultão que forneceu-lhe um salvo-conduto para andarem na Terra Santa.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Nesse momento da história, Francisco renunciara à liderança da ordem.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pt-BR" sz="2400" dirty="0"/>
              <a:t>Falava com os animais, pássaros e peixes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No Natal de 1223 montou uma manjedoura semelhante a de Belém.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Ficou com problemas de vista, estomago  e desencarnou </a:t>
            </a:r>
            <a:r>
              <a:rPr lang="en-US" sz="2400" dirty="0" err="1"/>
              <a:t>rezando</a:t>
            </a:r>
            <a:r>
              <a:rPr lang="en-US" sz="2400" dirty="0"/>
              <a:t> e </a:t>
            </a:r>
            <a:r>
              <a:rPr lang="en-US" sz="2400" dirty="0" err="1"/>
              <a:t>cantando</a:t>
            </a:r>
            <a:r>
              <a:rPr lang="en-US" sz="2400" dirty="0"/>
              <a:t> um </a:t>
            </a:r>
            <a:r>
              <a:rPr lang="en-US" sz="2400" dirty="0" err="1"/>
              <a:t>Salmo</a:t>
            </a:r>
            <a:r>
              <a:rPr lang="en-US" sz="2400" dirty="0"/>
              <a:t>, no </a:t>
            </a:r>
            <a:r>
              <a:rPr lang="en-US" sz="2400" dirty="0" err="1"/>
              <a:t>dia</a:t>
            </a:r>
            <a:r>
              <a:rPr lang="en-US" sz="2400" dirty="0"/>
              <a:t> 4 de </a:t>
            </a:r>
            <a:r>
              <a:rPr lang="en-US" sz="2400" dirty="0" err="1"/>
              <a:t>outubro</a:t>
            </a:r>
            <a:r>
              <a:rPr lang="en-US" sz="2400" dirty="0"/>
              <a:t> de 1226, </a:t>
            </a:r>
            <a:r>
              <a:rPr lang="en-US" sz="2400" dirty="0" err="1"/>
              <a:t>aos</a:t>
            </a:r>
            <a:r>
              <a:rPr lang="en-US" sz="2400" dirty="0"/>
              <a:t> 45 </a:t>
            </a:r>
            <a:r>
              <a:rPr lang="en-US" sz="2400" dirty="0" err="1"/>
              <a:t>anos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/>
              <a:t>FRANCISCO DE ASSIS</a:t>
            </a:r>
            <a:endParaRPr lang="pt-BR" sz="1600" b="1" dirty="0"/>
          </a:p>
          <a:p>
            <a:r>
              <a:rPr lang="pt-BR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170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FRANCISCO DE ASSIS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840756"/>
            <a:ext cx="56886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canonizado</a:t>
            </a:r>
            <a:r>
              <a:rPr lang="en-US" sz="2400" dirty="0"/>
              <a:t> </a:t>
            </a:r>
            <a:r>
              <a:rPr lang="en-US" sz="2400" dirty="0" err="1"/>
              <a:t>dois</a:t>
            </a:r>
            <a:r>
              <a:rPr lang="en-US" sz="2400" dirty="0"/>
              <a:t> </a:t>
            </a:r>
            <a:r>
              <a:rPr lang="en-US" sz="2400" dirty="0" err="1"/>
              <a:t>anos</a:t>
            </a:r>
            <a:r>
              <a:rPr lang="en-US" sz="2400" dirty="0"/>
              <a:t> </a:t>
            </a:r>
            <a:r>
              <a:rPr lang="en-US" sz="2400" dirty="0" err="1"/>
              <a:t>após</a:t>
            </a:r>
            <a:r>
              <a:rPr lang="en-US" sz="2400" dirty="0"/>
              <a:t>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morte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1939 o</a:t>
            </a:r>
            <a:r>
              <a:rPr lang="pt-BR" sz="2400" dirty="0"/>
              <a:t> papa Pio XII tributou um reconhecimento oficial ao "mais italiano dos santos e mais santo dos italianos", proclamando-o padroeiro da Itália. 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sz="2000" b="1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273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HUSS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Foi</a:t>
            </a:r>
            <a:r>
              <a:rPr lang="en-US" sz="2400" dirty="0"/>
              <a:t> o </a:t>
            </a:r>
            <a:r>
              <a:rPr lang="en-US" sz="2400" dirty="0" err="1"/>
              <a:t>tradutor</a:t>
            </a:r>
            <a:r>
              <a:rPr lang="en-US" sz="2400" dirty="0"/>
              <a:t> das </a:t>
            </a:r>
            <a:r>
              <a:rPr lang="en-US" sz="2400" dirty="0" err="1"/>
              <a:t>obras</a:t>
            </a:r>
            <a:r>
              <a:rPr lang="en-US" sz="2400" dirty="0"/>
              <a:t> de </a:t>
            </a:r>
            <a:r>
              <a:rPr lang="en-US" sz="2400" dirty="0" err="1"/>
              <a:t>Wicliff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Negou</a:t>
            </a:r>
            <a:r>
              <a:rPr lang="en-US" sz="2400" dirty="0"/>
              <a:t> a </a:t>
            </a:r>
            <a:r>
              <a:rPr lang="en-US" sz="2400" dirty="0" err="1"/>
              <a:t>necessidade</a:t>
            </a:r>
            <a:r>
              <a:rPr lang="en-US" sz="2400" dirty="0"/>
              <a:t> de </a:t>
            </a:r>
            <a:r>
              <a:rPr lang="en-US" sz="2400" dirty="0" err="1"/>
              <a:t>confissão</a:t>
            </a:r>
            <a:r>
              <a:rPr lang="en-US" sz="2400" dirty="0"/>
              <a:t> auricular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Atacou</a:t>
            </a:r>
            <a:r>
              <a:rPr lang="en-US" sz="2400" dirty="0"/>
              <a:t> </a:t>
            </a:r>
            <a:r>
              <a:rPr lang="en-US" sz="2400" dirty="0" err="1"/>
              <a:t>como</a:t>
            </a:r>
            <a:r>
              <a:rPr lang="en-US" sz="2400" dirty="0"/>
              <a:t> </a:t>
            </a:r>
            <a:r>
              <a:rPr lang="en-US" sz="2400" dirty="0" err="1"/>
              <a:t>idolátrico</a:t>
            </a:r>
            <a:r>
              <a:rPr lang="en-US" sz="2400" dirty="0"/>
              <a:t> o </a:t>
            </a:r>
            <a:r>
              <a:rPr lang="en-US" sz="2400" dirty="0" err="1"/>
              <a:t>culto</a:t>
            </a:r>
            <a:r>
              <a:rPr lang="en-US" sz="2400" dirty="0"/>
              <a:t> de </a:t>
            </a:r>
            <a:r>
              <a:rPr lang="en-US" sz="2400" dirty="0" err="1"/>
              <a:t>imagens</a:t>
            </a:r>
            <a:r>
              <a:rPr lang="en-US" sz="2400" dirty="0"/>
              <a:t>, da </a:t>
            </a:r>
            <a:r>
              <a:rPr lang="en-US" sz="2400" dirty="0" err="1"/>
              <a:t>Virgem</a:t>
            </a:r>
            <a:r>
              <a:rPr lang="en-US" sz="2400" dirty="0"/>
              <a:t> Maria e dos Santos, e a </a:t>
            </a:r>
            <a:r>
              <a:rPr lang="en-US" sz="2400" dirty="0" err="1"/>
              <a:t>infalibilidade</a:t>
            </a:r>
            <a:r>
              <a:rPr lang="en-US" sz="2400" dirty="0"/>
              <a:t> papal.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Teve a ira do clero contra a sua pessoa.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sacerdote</a:t>
            </a:r>
            <a:r>
              <a:rPr lang="en-US" sz="2400" dirty="0"/>
              <a:t> </a:t>
            </a:r>
            <a:r>
              <a:rPr lang="en-US" sz="2400" dirty="0" err="1"/>
              <a:t>tcheco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Nasceu</a:t>
            </a:r>
            <a:r>
              <a:rPr lang="en-US" sz="2400" dirty="0"/>
              <a:t> de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família</a:t>
            </a:r>
            <a:r>
              <a:rPr lang="en-US" sz="2400" dirty="0"/>
              <a:t> </a:t>
            </a:r>
            <a:r>
              <a:rPr lang="en-US" sz="2400" dirty="0" err="1"/>
              <a:t>camponesa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vivia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Boêmia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1373.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Desencarnou</a:t>
            </a:r>
            <a:r>
              <a:rPr lang="en-US" sz="2400" dirty="0"/>
              <a:t> </a:t>
            </a:r>
            <a:r>
              <a:rPr lang="en-US" sz="2400" dirty="0" err="1"/>
              <a:t>queimado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fogueira</a:t>
            </a:r>
            <a:r>
              <a:rPr lang="en-US" sz="2400" dirty="0"/>
              <a:t> da </a:t>
            </a:r>
            <a:r>
              <a:rPr lang="en-US" sz="2400" dirty="0" err="1"/>
              <a:t>Inquisição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1415,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Constança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 spd="slow" advClick="0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sz="2000" b="1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273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HUSS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Formou</a:t>
            </a:r>
            <a:r>
              <a:rPr lang="en-US" sz="2400" dirty="0"/>
              <a:t>-se </a:t>
            </a:r>
            <a:r>
              <a:rPr lang="en-US" sz="2400" dirty="0" err="1"/>
              <a:t>bacharel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Teologia</a:t>
            </a:r>
            <a:r>
              <a:rPr lang="en-US" sz="2400" dirty="0"/>
              <a:t> (1394) e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Artes</a:t>
            </a:r>
            <a:r>
              <a:rPr lang="en-US" sz="2400" dirty="0"/>
              <a:t> (1396).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Em</a:t>
            </a:r>
            <a:r>
              <a:rPr lang="en-US" sz="2400" dirty="0"/>
              <a:t> 1400 </a:t>
            </a: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ordenado</a:t>
            </a:r>
            <a:r>
              <a:rPr lang="en-US" sz="2400" dirty="0"/>
              <a:t> </a:t>
            </a:r>
            <a:r>
              <a:rPr lang="en-US" sz="2400" dirty="0" err="1"/>
              <a:t>sacerdote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Reitor</a:t>
            </a:r>
            <a:r>
              <a:rPr lang="en-US" sz="2400" dirty="0"/>
              <a:t> da </a:t>
            </a:r>
            <a:r>
              <a:rPr lang="en-US" sz="2400" dirty="0" err="1"/>
              <a:t>Universidade</a:t>
            </a:r>
            <a:r>
              <a:rPr lang="en-US" sz="2400" dirty="0"/>
              <a:t>, </a:t>
            </a:r>
            <a:r>
              <a:rPr lang="en-US" sz="2400" dirty="0" err="1"/>
              <a:t>quando</a:t>
            </a:r>
            <a:r>
              <a:rPr lang="en-US" sz="2400" dirty="0"/>
              <a:t> </a:t>
            </a:r>
            <a:r>
              <a:rPr lang="en-US" sz="2400" dirty="0" err="1"/>
              <a:t>conheceu</a:t>
            </a:r>
            <a:r>
              <a:rPr lang="en-US" sz="2400" dirty="0"/>
              <a:t> as </a:t>
            </a:r>
            <a:r>
              <a:rPr lang="en-US" sz="2400" dirty="0" err="1"/>
              <a:t>obra</a:t>
            </a:r>
            <a:r>
              <a:rPr lang="en-US" sz="2400" dirty="0"/>
              <a:t> do </a:t>
            </a:r>
            <a:r>
              <a:rPr lang="en-US" sz="2400" dirty="0" err="1"/>
              <a:t>reformador</a:t>
            </a:r>
            <a:r>
              <a:rPr lang="en-US" sz="2400" dirty="0"/>
              <a:t> </a:t>
            </a:r>
            <a:r>
              <a:rPr lang="en-US" sz="2400" dirty="0" err="1"/>
              <a:t>inglês</a:t>
            </a:r>
            <a:r>
              <a:rPr lang="en-US" sz="2400" dirty="0"/>
              <a:t> John </a:t>
            </a:r>
            <a:r>
              <a:rPr lang="en-US" sz="2400" dirty="0" err="1"/>
              <a:t>Wycliff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tornou</a:t>
            </a:r>
            <a:r>
              <a:rPr lang="en-US" sz="2400" dirty="0"/>
              <a:t>-se </a:t>
            </a:r>
            <a:r>
              <a:rPr lang="en-US" sz="2400" dirty="0" err="1"/>
              <a:t>pregador</a:t>
            </a:r>
            <a:r>
              <a:rPr lang="en-US" sz="2400" dirty="0"/>
              <a:t> da </a:t>
            </a:r>
            <a:r>
              <a:rPr lang="en-US" sz="2400" dirty="0" err="1"/>
              <a:t>Capela</a:t>
            </a:r>
            <a:r>
              <a:rPr lang="en-US" sz="2400" dirty="0"/>
              <a:t> de </a:t>
            </a:r>
            <a:r>
              <a:rPr lang="en-US" sz="2400" dirty="0" err="1"/>
              <a:t>Belém</a:t>
            </a:r>
            <a:r>
              <a:rPr lang="en-US" sz="2400" dirty="0"/>
              <a:t>,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Praga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O Papa, </a:t>
            </a:r>
            <a:r>
              <a:rPr lang="en-US" sz="2400" dirty="0" err="1"/>
              <a:t>em</a:t>
            </a:r>
            <a:r>
              <a:rPr lang="en-US" sz="2400" dirty="0"/>
              <a:t> 1409, </a:t>
            </a:r>
            <a:r>
              <a:rPr lang="en-US" sz="2400" dirty="0" err="1"/>
              <a:t>exigiu</a:t>
            </a:r>
            <a:r>
              <a:rPr lang="en-US" sz="2400" dirty="0"/>
              <a:t> a </a:t>
            </a:r>
            <a:r>
              <a:rPr lang="en-US" sz="2400" dirty="0" err="1"/>
              <a:t>retratação</a:t>
            </a:r>
            <a:r>
              <a:rPr lang="en-US" sz="2400" dirty="0"/>
              <a:t> dos </a:t>
            </a:r>
            <a:r>
              <a:rPr lang="en-US" sz="2400" dirty="0" err="1"/>
              <a:t>erros</a:t>
            </a:r>
            <a:r>
              <a:rPr lang="en-US" sz="2400" dirty="0"/>
              <a:t> </a:t>
            </a:r>
            <a:r>
              <a:rPr lang="en-US" sz="2400" dirty="0" err="1"/>
              <a:t>wyclifitas</a:t>
            </a:r>
            <a:r>
              <a:rPr lang="en-US" sz="2400" dirty="0"/>
              <a:t> e </a:t>
            </a:r>
            <a:r>
              <a:rPr lang="en-US" sz="2400" dirty="0" err="1"/>
              <a:t>apreendeu</a:t>
            </a:r>
            <a:r>
              <a:rPr lang="en-US" sz="2400" dirty="0"/>
              <a:t>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livros</a:t>
            </a:r>
            <a:r>
              <a:rPr lang="en-US" sz="2400" dirty="0"/>
              <a:t> de </a:t>
            </a:r>
            <a:r>
              <a:rPr lang="en-US" sz="2400" dirty="0" err="1"/>
              <a:t>Wycliff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Interditou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se </a:t>
            </a:r>
            <a:r>
              <a:rPr lang="en-US" sz="2400" dirty="0" err="1"/>
              <a:t>pregasse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igrejas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não</a:t>
            </a:r>
            <a:r>
              <a:rPr lang="en-US" sz="2400" dirty="0"/>
              <a:t> </a:t>
            </a:r>
            <a:r>
              <a:rPr lang="en-US" sz="2400" dirty="0" err="1"/>
              <a:t>fossem</a:t>
            </a:r>
            <a:r>
              <a:rPr lang="en-US" sz="2400" dirty="0"/>
              <a:t> </a:t>
            </a:r>
            <a:r>
              <a:rPr lang="en-US" sz="2400" dirty="0" err="1"/>
              <a:t>às</a:t>
            </a:r>
            <a:r>
              <a:rPr lang="en-US" sz="2400" dirty="0"/>
              <a:t> </a:t>
            </a:r>
            <a:r>
              <a:rPr lang="en-US" sz="2400" dirty="0" err="1"/>
              <a:t>antigas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 spd="slow" advClick="0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sz="2000" b="1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273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HUSS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Huss </a:t>
            </a:r>
            <a:r>
              <a:rPr lang="en-US" sz="2400" dirty="0" err="1"/>
              <a:t>apelou</a:t>
            </a:r>
            <a:r>
              <a:rPr lang="en-US" sz="2400" dirty="0"/>
              <a:t>, </a:t>
            </a:r>
            <a:r>
              <a:rPr lang="en-US" sz="2400" dirty="0" err="1"/>
              <a:t>mas</a:t>
            </a:r>
            <a:r>
              <a:rPr lang="en-US" sz="2400" dirty="0"/>
              <a:t> o </a:t>
            </a:r>
            <a:r>
              <a:rPr lang="en-US" sz="2400" dirty="0" err="1"/>
              <a:t>Arcebispo</a:t>
            </a:r>
            <a:r>
              <a:rPr lang="en-US" sz="2400" dirty="0"/>
              <a:t> fez </a:t>
            </a:r>
            <a:r>
              <a:rPr lang="en-US" sz="2400" dirty="0" err="1"/>
              <a:t>queimar</a:t>
            </a:r>
            <a:r>
              <a:rPr lang="en-US" sz="2400" dirty="0"/>
              <a:t>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escritos</a:t>
            </a:r>
            <a:r>
              <a:rPr lang="en-US" sz="2400" dirty="0"/>
              <a:t> de </a:t>
            </a:r>
            <a:r>
              <a:rPr lang="en-US" sz="2400" dirty="0" err="1"/>
              <a:t>Wycliff</a:t>
            </a:r>
            <a:r>
              <a:rPr lang="en-US" sz="2400" dirty="0"/>
              <a:t> e </a:t>
            </a:r>
            <a:r>
              <a:rPr lang="en-US" sz="2400" dirty="0" err="1"/>
              <a:t>excomungou</a:t>
            </a:r>
            <a:r>
              <a:rPr lang="en-US" sz="2400" dirty="0"/>
              <a:t>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seus</a:t>
            </a:r>
            <a:r>
              <a:rPr lang="en-US" sz="2400" dirty="0"/>
              <a:t> </a:t>
            </a:r>
            <a:r>
              <a:rPr lang="en-US" sz="2400" dirty="0" err="1"/>
              <a:t>partidários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Surge daí um conflito político e religioso, e João </a:t>
            </a:r>
            <a:r>
              <a:rPr lang="pt-BR" sz="2400" dirty="0" err="1"/>
              <a:t>Huss</a:t>
            </a:r>
            <a:r>
              <a:rPr lang="pt-BR" sz="2400" dirty="0"/>
              <a:t> aparece como o chefe do partido nacional.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Huss, </a:t>
            </a:r>
            <a:r>
              <a:rPr lang="en-US" sz="2400" dirty="0" err="1"/>
              <a:t>porém</a:t>
            </a:r>
            <a:r>
              <a:rPr lang="en-US" sz="2400" dirty="0"/>
              <a:t>, </a:t>
            </a:r>
            <a:r>
              <a:rPr lang="en-US" sz="2400" dirty="0" err="1"/>
              <a:t>sustentava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o </a:t>
            </a:r>
            <a:r>
              <a:rPr lang="en-US" sz="2400" dirty="0" err="1"/>
              <a:t>perdão</a:t>
            </a:r>
            <a:r>
              <a:rPr lang="en-US" sz="2400" dirty="0"/>
              <a:t> dos </a:t>
            </a:r>
            <a:r>
              <a:rPr lang="en-US" sz="2400" dirty="0" err="1"/>
              <a:t>pecados</a:t>
            </a:r>
            <a:r>
              <a:rPr lang="en-US" sz="2400" dirty="0"/>
              <a:t> </a:t>
            </a:r>
            <a:r>
              <a:rPr lang="en-US" sz="2400" dirty="0" err="1"/>
              <a:t>só</a:t>
            </a:r>
            <a:r>
              <a:rPr lang="en-US" sz="2400" dirty="0"/>
              <a:t> se </a:t>
            </a:r>
            <a:r>
              <a:rPr lang="en-US" sz="2400" dirty="0" err="1"/>
              <a:t>poderia</a:t>
            </a:r>
            <a:r>
              <a:rPr lang="en-US" sz="2400" dirty="0"/>
              <a:t> </a:t>
            </a:r>
            <a:r>
              <a:rPr lang="en-US" sz="2400" dirty="0" err="1"/>
              <a:t>obter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contrição</a:t>
            </a:r>
            <a:r>
              <a:rPr lang="en-US" sz="2400" dirty="0"/>
              <a:t> e </a:t>
            </a:r>
            <a:r>
              <a:rPr lang="en-US" sz="2400" dirty="0" err="1"/>
              <a:t>penitência</a:t>
            </a:r>
            <a:r>
              <a:rPr lang="en-US" sz="2400" dirty="0"/>
              <a:t> </a:t>
            </a:r>
            <a:r>
              <a:rPr lang="en-US" sz="2400" dirty="0" err="1"/>
              <a:t>sincera</a:t>
            </a:r>
            <a:r>
              <a:rPr lang="en-US" sz="2400" dirty="0"/>
              <a:t>, e </a:t>
            </a:r>
            <a:r>
              <a:rPr lang="en-US" sz="2400" dirty="0" err="1"/>
              <a:t>nunca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dinheiro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nem</a:t>
            </a:r>
            <a:r>
              <a:rPr lang="en-US" sz="2400" dirty="0"/>
              <a:t> o Papa, </a:t>
            </a:r>
            <a:r>
              <a:rPr lang="en-US" sz="2400" dirty="0" err="1"/>
              <a:t>nem</a:t>
            </a:r>
            <a:r>
              <a:rPr lang="en-US" sz="2400" dirty="0"/>
              <a:t> </a:t>
            </a:r>
            <a:r>
              <a:rPr lang="en-US" sz="2400" dirty="0" err="1"/>
              <a:t>qualquer</a:t>
            </a:r>
            <a:r>
              <a:rPr lang="en-US" sz="2400" dirty="0"/>
              <a:t> </a:t>
            </a:r>
            <a:r>
              <a:rPr lang="en-US" sz="2400" dirty="0" err="1"/>
              <a:t>sacerdote</a:t>
            </a:r>
            <a:r>
              <a:rPr lang="en-US" sz="2400" dirty="0"/>
              <a:t> </a:t>
            </a:r>
            <a:r>
              <a:rPr lang="en-US" sz="2400" dirty="0" err="1"/>
              <a:t>poderiam</a:t>
            </a:r>
            <a:r>
              <a:rPr lang="en-US" sz="2400" dirty="0"/>
              <a:t> </a:t>
            </a:r>
            <a:r>
              <a:rPr lang="en-US" sz="2400" dirty="0" err="1"/>
              <a:t>levantar</a:t>
            </a:r>
            <a:r>
              <a:rPr lang="en-US" sz="2400" dirty="0"/>
              <a:t> a </a:t>
            </a:r>
            <a:r>
              <a:rPr lang="en-US" sz="2400" dirty="0" err="1"/>
              <a:t>espada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nome</a:t>
            </a:r>
            <a:r>
              <a:rPr lang="en-US" sz="2400" dirty="0"/>
              <a:t> da </a:t>
            </a:r>
            <a:r>
              <a:rPr lang="en-US" sz="2400" dirty="0" err="1"/>
              <a:t>Igreja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infalibilidade</a:t>
            </a:r>
            <a:r>
              <a:rPr lang="en-US" sz="2400" dirty="0"/>
              <a:t> do Papa era </a:t>
            </a:r>
            <a:r>
              <a:rPr lang="en-US" sz="2400" dirty="0" err="1"/>
              <a:t>uma</a:t>
            </a:r>
            <a:r>
              <a:rPr lang="en-US" sz="2400" dirty="0"/>
              <a:t> </a:t>
            </a:r>
            <a:r>
              <a:rPr lang="en-US" sz="2400" dirty="0" err="1"/>
              <a:t>blasfêmia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 spd="slow" advClick="0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sz="2000" b="1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273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HUSS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Em</a:t>
            </a:r>
            <a:r>
              <a:rPr lang="en-US" sz="2400" dirty="0"/>
              <a:t> 1412, Huss </a:t>
            </a: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excomungado</a:t>
            </a:r>
            <a:r>
              <a:rPr lang="en-US" sz="2400" dirty="0"/>
              <a:t> de novo,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não</a:t>
            </a:r>
            <a:r>
              <a:rPr lang="en-US" sz="2400" dirty="0"/>
              <a:t> </a:t>
            </a:r>
            <a:r>
              <a:rPr lang="en-US" sz="2400" dirty="0" err="1"/>
              <a:t>ter</a:t>
            </a:r>
            <a:r>
              <a:rPr lang="en-US" sz="2400" dirty="0"/>
              <a:t> </a:t>
            </a:r>
            <a:r>
              <a:rPr lang="en-US" sz="2400" dirty="0" err="1"/>
              <a:t>comparecido</a:t>
            </a:r>
            <a:r>
              <a:rPr lang="en-US" sz="2400" dirty="0"/>
              <a:t> </a:t>
            </a:r>
            <a:r>
              <a:rPr lang="en-US" sz="2400" dirty="0" err="1"/>
              <a:t>diante</a:t>
            </a:r>
            <a:r>
              <a:rPr lang="en-US" sz="2400" dirty="0"/>
              <a:t> da </a:t>
            </a:r>
            <a:r>
              <a:rPr lang="en-US" sz="2400" dirty="0" err="1"/>
              <a:t>corte</a:t>
            </a:r>
            <a:r>
              <a:rPr lang="en-US" sz="2400" dirty="0"/>
              <a:t> papal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Se </a:t>
            </a:r>
            <a:r>
              <a:rPr lang="en-US" sz="2400" dirty="0" err="1"/>
              <a:t>não</a:t>
            </a:r>
            <a:r>
              <a:rPr lang="en-US" sz="2400" dirty="0"/>
              <a:t> o </a:t>
            </a:r>
            <a:r>
              <a:rPr lang="en-US" sz="2400" dirty="0" err="1"/>
              <a:t>fizesse</a:t>
            </a:r>
            <a:r>
              <a:rPr lang="en-US" sz="2400" dirty="0"/>
              <a:t>, </a:t>
            </a:r>
            <a:r>
              <a:rPr lang="en-US" sz="2400" dirty="0" err="1"/>
              <a:t>Praga</a:t>
            </a:r>
            <a:r>
              <a:rPr lang="en-US" sz="2400" dirty="0"/>
              <a:t>, </a:t>
            </a:r>
            <a:r>
              <a:rPr lang="en-US" sz="2400" dirty="0" err="1"/>
              <a:t>ou</a:t>
            </a:r>
            <a:r>
              <a:rPr lang="en-US" sz="2400" dirty="0"/>
              <a:t> </a:t>
            </a:r>
            <a:r>
              <a:rPr lang="en-US" sz="2400" dirty="0" err="1"/>
              <a:t>qualquer</a:t>
            </a:r>
            <a:r>
              <a:rPr lang="en-US" sz="2400" dirty="0"/>
              <a:t> </a:t>
            </a:r>
            <a:r>
              <a:rPr lang="en-US" sz="2400" dirty="0" err="1"/>
              <a:t>outro</a:t>
            </a:r>
            <a:r>
              <a:rPr lang="en-US" sz="2400" dirty="0"/>
              <a:t> </a:t>
            </a:r>
            <a:r>
              <a:rPr lang="en-US" sz="2400" dirty="0" err="1"/>
              <a:t>lugar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lhe</a:t>
            </a:r>
            <a:r>
              <a:rPr lang="en-US" sz="2400" dirty="0"/>
              <a:t> </a:t>
            </a:r>
            <a:r>
              <a:rPr lang="en-US" sz="2400" dirty="0" err="1"/>
              <a:t>desse</a:t>
            </a:r>
            <a:r>
              <a:rPr lang="en-US" sz="2400" dirty="0"/>
              <a:t> </a:t>
            </a:r>
            <a:r>
              <a:rPr lang="en-US" sz="2400" dirty="0" err="1"/>
              <a:t>acolhida</a:t>
            </a:r>
            <a:r>
              <a:rPr lang="en-US" sz="2400" dirty="0"/>
              <a:t>, </a:t>
            </a:r>
            <a:r>
              <a:rPr lang="en-US" sz="2400" dirty="0" err="1"/>
              <a:t>estaria</a:t>
            </a:r>
            <a:r>
              <a:rPr lang="en-US" sz="2400" dirty="0"/>
              <a:t> sob </a:t>
            </a:r>
            <a:r>
              <a:rPr lang="en-US" sz="2400" dirty="0" err="1"/>
              <a:t>interdito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Por esta razão, o reformador tcheco decidiu abandonar a cidade onde tinha passado a maior parte de sua vida.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No </a:t>
            </a:r>
            <a:r>
              <a:rPr lang="en-US" sz="2400" dirty="0" err="1"/>
              <a:t>dia</a:t>
            </a:r>
            <a:r>
              <a:rPr lang="en-US" sz="2400" dirty="0"/>
              <a:t> 5 de </a:t>
            </a:r>
            <a:r>
              <a:rPr lang="en-US" sz="2400" dirty="0" err="1"/>
              <a:t>junho</a:t>
            </a:r>
            <a:r>
              <a:rPr lang="en-US" sz="2400" dirty="0"/>
              <a:t> de 1415, Huss </a:t>
            </a:r>
            <a:r>
              <a:rPr lang="en-US" sz="2400" dirty="0" err="1"/>
              <a:t>compareceu</a:t>
            </a:r>
            <a:r>
              <a:rPr lang="en-US" sz="2400" dirty="0"/>
              <a:t> </a:t>
            </a:r>
            <a:r>
              <a:rPr lang="en-US" sz="2400" dirty="0" err="1"/>
              <a:t>diante</a:t>
            </a:r>
            <a:r>
              <a:rPr lang="en-US" sz="2400" dirty="0"/>
              <a:t> do </a:t>
            </a:r>
            <a:r>
              <a:rPr lang="en-US" sz="2400" dirty="0" err="1"/>
              <a:t>Concílio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Foi</a:t>
            </a:r>
            <a:r>
              <a:rPr lang="en-US" sz="2400" dirty="0"/>
              <a:t> </a:t>
            </a:r>
            <a:r>
              <a:rPr lang="en-US" sz="2400" dirty="0" err="1"/>
              <a:t>acusado</a:t>
            </a:r>
            <a:r>
              <a:rPr lang="en-US" sz="2400" dirty="0"/>
              <a:t> </a:t>
            </a:r>
            <a:r>
              <a:rPr lang="en-US" sz="2400" dirty="0" err="1"/>
              <a:t>formalmente</a:t>
            </a:r>
            <a:r>
              <a:rPr lang="en-US" sz="2400" dirty="0"/>
              <a:t> de ser </a:t>
            </a:r>
            <a:r>
              <a:rPr lang="en-US" sz="2400" dirty="0" err="1"/>
              <a:t>herege</a:t>
            </a:r>
            <a:r>
              <a:rPr lang="en-US" sz="2400" dirty="0"/>
              <a:t> e de </a:t>
            </a:r>
            <a:r>
              <a:rPr lang="en-US" sz="2400" dirty="0" err="1"/>
              <a:t>seguir</a:t>
            </a:r>
            <a:r>
              <a:rPr lang="en-US" sz="2400" dirty="0"/>
              <a:t> as </a:t>
            </a:r>
            <a:r>
              <a:rPr lang="en-US" sz="2400" dirty="0" err="1"/>
              <a:t>doutrinas</a:t>
            </a:r>
            <a:r>
              <a:rPr lang="en-US" sz="2400" dirty="0"/>
              <a:t> de </a:t>
            </a:r>
            <a:r>
              <a:rPr lang="en-US" sz="2400" dirty="0" err="1"/>
              <a:t>Wycliff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Dali foi para o Convento dos Franciscanos.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sz="2000" b="1" dirty="0"/>
              <a:t>JOÃO HUSS</a:t>
            </a:r>
          </a:p>
          <a:p>
            <a:r>
              <a:rPr lang="pt-BR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1273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JOÃO HUSS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A 6 de </a:t>
            </a:r>
            <a:r>
              <a:rPr lang="en-US" sz="2400" dirty="0" err="1"/>
              <a:t>julho</a:t>
            </a:r>
            <a:r>
              <a:rPr lang="en-US" sz="2400" dirty="0"/>
              <a:t> de 1415 é </a:t>
            </a:r>
            <a:r>
              <a:rPr lang="en-US" sz="2400" dirty="0" err="1"/>
              <a:t>proclamada</a:t>
            </a:r>
            <a:r>
              <a:rPr lang="en-US" sz="2400" dirty="0"/>
              <a:t> a </a:t>
            </a:r>
            <a:r>
              <a:rPr lang="en-US" sz="2400" dirty="0" err="1"/>
              <a:t>condenação</a:t>
            </a:r>
            <a:r>
              <a:rPr lang="en-US" sz="2400" dirty="0"/>
              <a:t> de Jan Huss, e logo </a:t>
            </a:r>
            <a:r>
              <a:rPr lang="en-US" sz="2400" dirty="0" err="1"/>
              <a:t>executada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Conduzido</a:t>
            </a:r>
            <a:r>
              <a:rPr lang="en-US" sz="2400" dirty="0"/>
              <a:t> a um </a:t>
            </a:r>
            <a:r>
              <a:rPr lang="en-US" sz="2400" dirty="0" err="1"/>
              <a:t>terreno</a:t>
            </a:r>
            <a:r>
              <a:rPr lang="en-US" sz="2400" dirty="0"/>
              <a:t> </a:t>
            </a:r>
            <a:r>
              <a:rPr lang="en-US" sz="2400" dirty="0" err="1"/>
              <a:t>vazio</a:t>
            </a:r>
            <a:r>
              <a:rPr lang="en-US" sz="2400" dirty="0"/>
              <a:t>, </a:t>
            </a:r>
            <a:r>
              <a:rPr lang="en-US" sz="2400" dirty="0" err="1"/>
              <a:t>despiram</a:t>
            </a:r>
            <a:r>
              <a:rPr lang="en-US" sz="2400" dirty="0"/>
              <a:t>-no, </a:t>
            </a:r>
            <a:r>
              <a:rPr lang="en-US" sz="2400" dirty="0" err="1"/>
              <a:t>amarraram</a:t>
            </a:r>
            <a:r>
              <a:rPr lang="en-US" sz="2400" dirty="0"/>
              <a:t>-no a um </a:t>
            </a:r>
            <a:r>
              <a:rPr lang="en-US" sz="2400" dirty="0" err="1"/>
              <a:t>poste</a:t>
            </a:r>
            <a:r>
              <a:rPr lang="en-US" sz="2400" dirty="0"/>
              <a:t> e </a:t>
            </a:r>
            <a:r>
              <a:rPr lang="en-US" sz="2400" dirty="0" err="1"/>
              <a:t>atearam</a:t>
            </a:r>
            <a:r>
              <a:rPr lang="en-US" sz="2400" dirty="0"/>
              <a:t> </a:t>
            </a:r>
            <a:r>
              <a:rPr lang="en-US" sz="2400" dirty="0" err="1"/>
              <a:t>fogo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E </a:t>
            </a:r>
            <a:r>
              <a:rPr lang="en-US" sz="2400" dirty="0" err="1"/>
              <a:t>assim</a:t>
            </a:r>
            <a:r>
              <a:rPr lang="en-US" sz="2400" dirty="0"/>
              <a:t> </a:t>
            </a:r>
            <a:r>
              <a:rPr lang="en-US" sz="2400" dirty="0" err="1"/>
              <a:t>desencarnou</a:t>
            </a:r>
            <a:r>
              <a:rPr lang="en-US" sz="2400" dirty="0"/>
              <a:t> </a:t>
            </a:r>
            <a:r>
              <a:rPr lang="en-US" sz="2400" dirty="0" err="1"/>
              <a:t>queimado</a:t>
            </a:r>
            <a:r>
              <a:rPr lang="en-US" sz="2400" dirty="0"/>
              <a:t>, </a:t>
            </a:r>
            <a:r>
              <a:rPr lang="en-US" sz="2400" dirty="0" err="1"/>
              <a:t>aos</a:t>
            </a:r>
            <a:r>
              <a:rPr lang="en-US" sz="2400" dirty="0"/>
              <a:t> 46 </a:t>
            </a:r>
            <a:r>
              <a:rPr lang="en-US" sz="2400" dirty="0" err="1"/>
              <a:t>anos</a:t>
            </a:r>
            <a:r>
              <a:rPr lang="en-US" sz="24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Séculos depois, Jan </a:t>
            </a:r>
            <a:r>
              <a:rPr lang="pt-BR" sz="2400" dirty="0" err="1"/>
              <a:t>Huss</a:t>
            </a:r>
            <a:r>
              <a:rPr lang="pt-BR" sz="2400" dirty="0"/>
              <a:t> volta como Voltaire, Allan Kardec e Osvaldo </a:t>
            </a:r>
            <a:r>
              <a:rPr lang="pt-BR" sz="2400" dirty="0" err="1"/>
              <a:t>Polidoro</a:t>
            </a:r>
            <a:r>
              <a:rPr lang="pt-BR" sz="2400" dirty="0"/>
              <a:t>, cumprindo o trabalho de Restauração da Doutrina, repondo as Verdades Divinas no lugar e entregando o prometido Evangelho Eterno que está profetizado no capítulo 14 do Apocalipse.</a:t>
            </a:r>
            <a:endParaRPr lang="en-US" sz="2400" dirty="0"/>
          </a:p>
        </p:txBody>
      </p:sp>
    </p:spTree>
  </p:cSld>
  <p:clrMapOvr>
    <a:masterClrMapping/>
  </p:clrMapOvr>
  <p:transition spd="slow" advClick="0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5536" y="1700808"/>
            <a:ext cx="24482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FRANCISCO DE ASSIS</a:t>
            </a:r>
            <a:endParaRPr lang="pt-BR" sz="1400" dirty="0"/>
          </a:p>
          <a:p>
            <a:r>
              <a:rPr lang="pt-BR" dirty="0"/>
              <a:t>JOÃO HUSS</a:t>
            </a:r>
          </a:p>
          <a:p>
            <a:r>
              <a:rPr lang="pt-BR" sz="2000" b="1" dirty="0"/>
              <a:t>JOSE DE ANCHIETA</a:t>
            </a:r>
          </a:p>
          <a:p>
            <a:r>
              <a:rPr lang="pt-BR" dirty="0"/>
              <a:t>VOLTAIRE</a:t>
            </a:r>
            <a:endParaRPr lang="en-US" dirty="0"/>
          </a:p>
          <a:p>
            <a:r>
              <a:rPr lang="pt-BR" dirty="0"/>
              <a:t>KARDEC</a:t>
            </a:r>
            <a:endParaRPr lang="en-US" dirty="0"/>
          </a:p>
          <a:p>
            <a:r>
              <a:rPr lang="pt-BR" dirty="0"/>
              <a:t>OSVALDO POLIDORO</a:t>
            </a:r>
            <a:endParaRPr lang="en-US" sz="24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4139952" y="620688"/>
            <a:ext cx="20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JOSÉ DE ANCHIETA</a:t>
            </a:r>
            <a:endParaRPr lang="en-US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915816" y="1052736"/>
            <a:ext cx="56886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err="1"/>
              <a:t>Nasceu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1533 </a:t>
            </a:r>
            <a:r>
              <a:rPr lang="en-US" sz="2400" dirty="0" err="1"/>
              <a:t>nas</a:t>
            </a:r>
            <a:r>
              <a:rPr lang="en-US" sz="2400" dirty="0"/>
              <a:t> </a:t>
            </a:r>
            <a:r>
              <a:rPr lang="en-US" sz="2400" dirty="0" err="1"/>
              <a:t>ilhas</a:t>
            </a:r>
            <a:r>
              <a:rPr lang="en-US" sz="2400" dirty="0"/>
              <a:t> </a:t>
            </a:r>
            <a:r>
              <a:rPr lang="en-US" sz="2400" dirty="0" err="1"/>
              <a:t>Canárias</a:t>
            </a:r>
            <a:r>
              <a:rPr lang="en-US" sz="2400" dirty="0"/>
              <a:t>,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cidade</a:t>
            </a:r>
            <a:r>
              <a:rPr lang="en-US" sz="2400" dirty="0"/>
              <a:t> de Tenerife.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Casou com </a:t>
            </a:r>
            <a:r>
              <a:rPr lang="pt-BR" sz="2400" dirty="0" err="1"/>
              <a:t>Mência</a:t>
            </a:r>
            <a:r>
              <a:rPr lang="pt-BR" sz="2400" dirty="0"/>
              <a:t> Diaz e tiveram dez filhos.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1550 passa a ajudar na celebração das missas (10 por dia)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Por isso adquiri um problemas de saúde por ajoelhar-se várias vezes para toda sua vida.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Em 1533 parte para o Brasil a busca de cura para sua doença.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/>
              <a:t>Encontra Manoel da Nóbrega na </a:t>
            </a:r>
            <a:r>
              <a:rPr lang="pt-BR" sz="2400" dirty="0" err="1"/>
              <a:t>captania</a:t>
            </a:r>
            <a:r>
              <a:rPr lang="pt-BR" sz="2400" dirty="0"/>
              <a:t> de São Vicente.</a:t>
            </a:r>
          </a:p>
        </p:txBody>
      </p:sp>
    </p:spTree>
  </p:cSld>
  <p:clrMapOvr>
    <a:masterClrMapping/>
  </p:clrMapOvr>
  <p:transition spd="slow" advClick="0"/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11719</Words>
  <Application>Microsoft Office PowerPoint</Application>
  <PresentationFormat>Apresentação na tela (4:3)</PresentationFormat>
  <Paragraphs>1662</Paragraphs>
  <Slides>143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143</vt:i4>
      </vt:variant>
    </vt:vector>
  </HeadingPairs>
  <TitlesOfParts>
    <vt:vector size="147" baseType="lpstr">
      <vt:lpstr>Arial</vt:lpstr>
      <vt:lpstr>Calibri</vt:lpstr>
      <vt:lpstr>Wingdings</vt:lpstr>
      <vt:lpstr>Tema do Office</vt:lpstr>
      <vt:lpstr>Encarnações de  OSVALDO POLIDORO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Encarnações de  OSVALDO POLIDORO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Encarnações de  OSVALDO POLIDORO</dc:title>
  <dc:creator>Souli Mosseri</dc:creator>
  <cp:lastModifiedBy>Zo Chelli</cp:lastModifiedBy>
  <cp:revision>161</cp:revision>
  <dcterms:created xsi:type="dcterms:W3CDTF">2015-05-12T01:46:40Z</dcterms:created>
  <dcterms:modified xsi:type="dcterms:W3CDTF">2020-02-06T23:21:29Z</dcterms:modified>
</cp:coreProperties>
</file>